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7" r:id="rId12"/>
    <p:sldId id="266" r:id="rId13"/>
    <p:sldId id="268" r:id="rId14"/>
    <p:sldId id="269" r:id="rId15"/>
    <p:sldId id="270" r:id="rId16"/>
    <p:sldId id="271" r:id="rId17"/>
    <p:sldId id="272" r:id="rId18"/>
    <p:sldId id="279" r:id="rId19"/>
    <p:sldId id="273" r:id="rId20"/>
    <p:sldId id="274" r:id="rId21"/>
    <p:sldId id="275" r:id="rId22"/>
    <p:sldId id="280" r:id="rId23"/>
    <p:sldId id="276" r:id="rId24"/>
    <p:sldId id="281" r:id="rId25"/>
    <p:sldId id="282" r:id="rId26"/>
    <p:sldId id="283" r:id="rId27"/>
    <p:sldId id="277" r:id="rId28"/>
    <p:sldId id="278" r:id="rId29"/>
  </p:sldIdLst>
  <p:sldSz cx="9144000" cy="5143500" type="screen16x9"/>
  <p:notesSz cx="6858000" cy="9144000"/>
  <p:embeddedFontLst>
    <p:embeddedFont>
      <p:font typeface="Lato" panose="020F0502020204030203" pitchFamily="34" charset="0"/>
      <p:regular r:id="rId31"/>
      <p:bold r:id="rId32"/>
      <p:italic r:id="rId33"/>
      <p:boldItalic r:id="rId34"/>
    </p:embeddedFont>
    <p:embeddedFont>
      <p:font typeface="Raleway" pitchFamily="2" charset="0"/>
      <p:regular r:id="rId35"/>
      <p:bold r:id="rId36"/>
      <p:italic r:id="rId37"/>
      <p:boldItalic r:id="rId38"/>
    </p:embeddedFont>
    <p:embeddedFont>
      <p:font typeface="Roboto" panose="02000000000000000000"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636"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62ea2e56d2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62ea2e56d2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a159afebf0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a159afebf0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a190610084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a19061008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6329180bdb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6329180bd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a190610084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2a19061008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a190610084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a19061008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a19061008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a19061008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a190610084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a19061008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62ea2e56d2_1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62ea2e56d2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62ea2e56d2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62ea2e56d2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a159afebf0_0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a159afebf0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6329180bdb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6329180bdb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a190610084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a19061008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6329180bdb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6329180bdb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a190610084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19061008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a159afebf0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a159afebf0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62ea2e56d2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62ea2e56d2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a256f59d3b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a256f59d3b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a159afebf0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a159afebf0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a159afebf0_0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a159afebf0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a159afebf0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a159afebf0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a159afebf0_0_3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a159afebf0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311700" y="539725"/>
            <a:ext cx="8650800" cy="128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580">
                <a:latin typeface="Times New Roman"/>
                <a:ea typeface="Times New Roman"/>
                <a:cs typeface="Times New Roman"/>
                <a:sym typeface="Times New Roman"/>
              </a:rPr>
              <a:t>Sensor Data Aggregation and Visualization System</a:t>
            </a:r>
            <a:endParaRPr sz="3580">
              <a:latin typeface="Times New Roman"/>
              <a:ea typeface="Times New Roman"/>
              <a:cs typeface="Times New Roman"/>
              <a:sym typeface="Times New Roman"/>
            </a:endParaRPr>
          </a:p>
        </p:txBody>
      </p:sp>
      <p:sp>
        <p:nvSpPr>
          <p:cNvPr id="87" name="Google Shape;87;p13"/>
          <p:cNvSpPr txBox="1">
            <a:spLocks noGrp="1"/>
          </p:cNvSpPr>
          <p:nvPr>
            <p:ph type="subTitle" idx="1"/>
          </p:nvPr>
        </p:nvSpPr>
        <p:spPr>
          <a:xfrm>
            <a:off x="5081201" y="3103326"/>
            <a:ext cx="3955800" cy="11076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SzPts val="852"/>
              <a:buNone/>
            </a:pPr>
            <a:r>
              <a:rPr lang="en" sz="1440" dirty="0">
                <a:latin typeface="Times New Roman"/>
                <a:ea typeface="Times New Roman"/>
                <a:cs typeface="Times New Roman"/>
                <a:sym typeface="Times New Roman"/>
              </a:rPr>
              <a:t>Presentation by </a:t>
            </a:r>
            <a:br>
              <a:rPr lang="en" sz="1440" dirty="0">
                <a:latin typeface="Times New Roman"/>
                <a:ea typeface="Times New Roman"/>
                <a:cs typeface="Times New Roman"/>
                <a:sym typeface="Times New Roman"/>
              </a:rPr>
            </a:br>
            <a:endParaRPr sz="1440" dirty="0">
              <a:latin typeface="Times New Roman"/>
              <a:ea typeface="Times New Roman"/>
              <a:cs typeface="Times New Roman"/>
              <a:sym typeface="Times New Roman"/>
            </a:endParaRPr>
          </a:p>
          <a:p>
            <a:pPr marL="0" lvl="0" indent="0" algn="l" rtl="0">
              <a:lnSpc>
                <a:spcPct val="90000"/>
              </a:lnSpc>
              <a:spcBef>
                <a:spcPts val="0"/>
              </a:spcBef>
              <a:spcAft>
                <a:spcPts val="0"/>
              </a:spcAft>
              <a:buSzPts val="852"/>
              <a:buNone/>
            </a:pPr>
            <a:br>
              <a:rPr lang="en" sz="1440" dirty="0">
                <a:latin typeface="Times New Roman"/>
                <a:ea typeface="Times New Roman"/>
                <a:cs typeface="Times New Roman"/>
                <a:sym typeface="Times New Roman"/>
              </a:rPr>
            </a:br>
            <a:r>
              <a:rPr lang="en" sz="1440" dirty="0">
                <a:latin typeface="Times New Roman"/>
                <a:ea typeface="Times New Roman"/>
                <a:cs typeface="Times New Roman"/>
                <a:sym typeface="Times New Roman"/>
              </a:rPr>
              <a:t>Hemanth Chowdary Tipirneni (Z1948231)</a:t>
            </a:r>
            <a:endParaRPr sz="1440" dirty="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2"/>
          <p:cNvSpPr txBox="1">
            <a:spLocks noGrp="1"/>
          </p:cNvSpPr>
          <p:nvPr>
            <p:ph type="title"/>
          </p:nvPr>
        </p:nvSpPr>
        <p:spPr>
          <a:xfrm>
            <a:off x="649725" y="673675"/>
            <a:ext cx="77112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Circuit Connections:-</a:t>
            </a:r>
            <a:endParaRPr/>
          </a:p>
        </p:txBody>
      </p:sp>
      <p:pic>
        <p:nvPicPr>
          <p:cNvPr id="141" name="Google Shape;141;p22"/>
          <p:cNvPicPr preferRelativeResize="0"/>
          <p:nvPr/>
        </p:nvPicPr>
        <p:blipFill>
          <a:blip r:embed="rId3">
            <a:alphaModFix/>
          </a:blip>
          <a:stretch>
            <a:fillRect/>
          </a:stretch>
        </p:blipFill>
        <p:spPr>
          <a:xfrm rot="-5400000">
            <a:off x="888850" y="1539425"/>
            <a:ext cx="2375650" cy="3787600"/>
          </a:xfrm>
          <a:prstGeom prst="rect">
            <a:avLst/>
          </a:prstGeom>
          <a:noFill/>
          <a:ln>
            <a:noFill/>
          </a:ln>
        </p:spPr>
      </p:pic>
      <p:pic>
        <p:nvPicPr>
          <p:cNvPr id="142" name="Google Shape;142;p22"/>
          <p:cNvPicPr preferRelativeResize="0"/>
          <p:nvPr/>
        </p:nvPicPr>
        <p:blipFill>
          <a:blip r:embed="rId4">
            <a:alphaModFix/>
          </a:blip>
          <a:stretch>
            <a:fillRect/>
          </a:stretch>
        </p:blipFill>
        <p:spPr>
          <a:xfrm>
            <a:off x="3970475" y="673675"/>
            <a:ext cx="4830300" cy="42244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4"/>
          <p:cNvSpPr txBox="1">
            <a:spLocks noGrp="1"/>
          </p:cNvSpPr>
          <p:nvPr>
            <p:ph type="title"/>
          </p:nvPr>
        </p:nvSpPr>
        <p:spPr>
          <a:xfrm>
            <a:off x="727650" y="6160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Architecture :-</a:t>
            </a:r>
            <a:endParaRPr/>
          </a:p>
        </p:txBody>
      </p:sp>
      <p:pic>
        <p:nvPicPr>
          <p:cNvPr id="5" name="Picture 4" descr="A diagram of a computer circuit&#10;&#10;Description automatically generated">
            <a:extLst>
              <a:ext uri="{FF2B5EF4-FFF2-40B4-BE49-F238E27FC236}">
                <a16:creationId xmlns:a16="http://schemas.microsoft.com/office/drawing/2014/main" id="{41899CE3-F4B2-31A9-B9A0-748136B51387}"/>
              </a:ext>
            </a:extLst>
          </p:cNvPr>
          <p:cNvPicPr>
            <a:picLocks noChangeAspect="1"/>
          </p:cNvPicPr>
          <p:nvPr/>
        </p:nvPicPr>
        <p:blipFill>
          <a:blip r:embed="rId3"/>
          <a:stretch>
            <a:fillRect/>
          </a:stretch>
        </p:blipFill>
        <p:spPr>
          <a:xfrm>
            <a:off x="1551396" y="1425728"/>
            <a:ext cx="5931205" cy="329581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3"/>
          <p:cNvSpPr txBox="1">
            <a:spLocks noGrp="1"/>
          </p:cNvSpPr>
          <p:nvPr>
            <p:ph type="title"/>
          </p:nvPr>
        </p:nvSpPr>
        <p:spPr>
          <a:xfrm>
            <a:off x="647175" y="6328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BME680 :-</a:t>
            </a:r>
            <a:endParaRPr/>
          </a:p>
        </p:txBody>
      </p:sp>
      <p:sp>
        <p:nvSpPr>
          <p:cNvPr id="148" name="Google Shape;148;p23"/>
          <p:cNvSpPr txBox="1">
            <a:spLocks noGrp="1"/>
          </p:cNvSpPr>
          <p:nvPr>
            <p:ph type="body" idx="1"/>
          </p:nvPr>
        </p:nvSpPr>
        <p:spPr>
          <a:xfrm>
            <a:off x="647175" y="1353300"/>
            <a:ext cx="7770900" cy="3442500"/>
          </a:xfrm>
          <a:prstGeom prst="rect">
            <a:avLst/>
          </a:prstGeom>
        </p:spPr>
        <p:txBody>
          <a:bodyPr spcFirstLastPara="1" wrap="square" lIns="91425" tIns="91425" rIns="91425" bIns="91425" anchor="t" anchorCtr="0">
            <a:normAutofit/>
          </a:bodyPr>
          <a:lstStyle/>
          <a:p>
            <a:pPr marL="0" lvl="0" indent="0" algn="l" rtl="0">
              <a:lnSpc>
                <a:spcPct val="120000"/>
              </a:lnSpc>
              <a:spcBef>
                <a:spcPts val="0"/>
              </a:spcBef>
              <a:spcAft>
                <a:spcPts val="0"/>
              </a:spcAft>
              <a:buNone/>
            </a:pPr>
            <a:r>
              <a:rPr lang="en" sz="1850" b="1" dirty="0">
                <a:solidFill>
                  <a:srgbClr val="262626"/>
                </a:solidFill>
                <a:highlight>
                  <a:srgbClr val="FFFFFF"/>
                </a:highlight>
                <a:latin typeface="Times New Roman"/>
                <a:ea typeface="Times New Roman"/>
                <a:cs typeface="Times New Roman"/>
                <a:sym typeface="Times New Roman"/>
              </a:rPr>
              <a:t>BME680 MicroPython Library :</a:t>
            </a:r>
            <a:endParaRPr sz="1850" b="1" dirty="0">
              <a:solidFill>
                <a:srgbClr val="262626"/>
              </a:solidFill>
              <a:highlight>
                <a:srgbClr val="FFFFFF"/>
              </a:highlight>
              <a:latin typeface="Times New Roman"/>
              <a:ea typeface="Times New Roman"/>
              <a:cs typeface="Times New Roman"/>
              <a:sym typeface="Times New Roman"/>
            </a:endParaRPr>
          </a:p>
          <a:p>
            <a:pPr marL="0" lvl="0" indent="0" algn="l" rtl="0">
              <a:lnSpc>
                <a:spcPct val="120000"/>
              </a:lnSpc>
              <a:spcBef>
                <a:spcPts val="500"/>
              </a:spcBef>
              <a:spcAft>
                <a:spcPts val="0"/>
              </a:spcAft>
              <a:buNone/>
            </a:pPr>
            <a:r>
              <a:rPr lang="en" sz="1400" dirty="0">
                <a:solidFill>
                  <a:srgbClr val="3A3A3A"/>
                </a:solidFill>
                <a:highlight>
                  <a:srgbClr val="FFFFFF"/>
                </a:highlight>
                <a:latin typeface="Times New Roman"/>
                <a:ea typeface="Times New Roman"/>
                <a:cs typeface="Times New Roman"/>
                <a:sym typeface="Times New Roman"/>
              </a:rPr>
              <a:t>For this project we will require the MicroPython </a:t>
            </a:r>
            <a:endParaRPr sz="1400" dirty="0">
              <a:solidFill>
                <a:srgbClr val="3A3A3A"/>
              </a:solidFill>
              <a:highlight>
                <a:srgbClr val="FFFFFF"/>
              </a:highlight>
              <a:latin typeface="Times New Roman"/>
              <a:ea typeface="Times New Roman"/>
              <a:cs typeface="Times New Roman"/>
              <a:sym typeface="Times New Roman"/>
            </a:endParaRPr>
          </a:p>
          <a:p>
            <a:pPr marL="0" lvl="0" indent="0" algn="l" rtl="0">
              <a:lnSpc>
                <a:spcPct val="120000"/>
              </a:lnSpc>
              <a:spcBef>
                <a:spcPts val="500"/>
              </a:spcBef>
              <a:spcAft>
                <a:spcPts val="0"/>
              </a:spcAft>
              <a:buNone/>
            </a:pPr>
            <a:r>
              <a:rPr lang="en" sz="1400" dirty="0">
                <a:solidFill>
                  <a:srgbClr val="3A3A3A"/>
                </a:solidFill>
                <a:highlight>
                  <a:srgbClr val="FFFFFF"/>
                </a:highlight>
                <a:latin typeface="Times New Roman"/>
                <a:ea typeface="Times New Roman"/>
                <a:cs typeface="Times New Roman"/>
                <a:sym typeface="Times New Roman"/>
              </a:rPr>
              <a:t>BME680 library.</a:t>
            </a:r>
            <a:endParaRPr sz="1950" b="1" dirty="0">
              <a:solidFill>
                <a:srgbClr val="262626"/>
              </a:solidFill>
              <a:highlight>
                <a:srgbClr val="FFFFFF"/>
              </a:highlight>
              <a:latin typeface="Times New Roman"/>
              <a:ea typeface="Times New Roman"/>
              <a:cs typeface="Times New Roman"/>
              <a:sym typeface="Times New Roman"/>
            </a:endParaRPr>
          </a:p>
          <a:p>
            <a:pPr marL="0" lvl="0" indent="0" algn="l" rtl="0">
              <a:spcBef>
                <a:spcPts val="500"/>
              </a:spcBef>
              <a:spcAft>
                <a:spcPts val="1200"/>
              </a:spcAft>
              <a:buNone/>
            </a:pPr>
            <a:r>
              <a:rPr lang="en" sz="1500" dirty="0">
                <a:latin typeface="Times New Roman"/>
                <a:ea typeface="Times New Roman"/>
                <a:cs typeface="Times New Roman"/>
                <a:sym typeface="Times New Roman"/>
              </a:rPr>
              <a:t> </a:t>
            </a:r>
            <a:endParaRPr sz="1500" dirty="0">
              <a:latin typeface="Times New Roman"/>
              <a:ea typeface="Times New Roman"/>
              <a:cs typeface="Times New Roman"/>
              <a:sym typeface="Times New Roman"/>
            </a:endParaRPr>
          </a:p>
        </p:txBody>
      </p:sp>
      <p:pic>
        <p:nvPicPr>
          <p:cNvPr id="149" name="Google Shape;149;p23"/>
          <p:cNvPicPr preferRelativeResize="0"/>
          <p:nvPr/>
        </p:nvPicPr>
        <p:blipFill>
          <a:blip r:embed="rId3">
            <a:alphaModFix/>
          </a:blip>
          <a:stretch>
            <a:fillRect/>
          </a:stretch>
        </p:blipFill>
        <p:spPr>
          <a:xfrm>
            <a:off x="4572000" y="1581475"/>
            <a:ext cx="4447650" cy="2986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5"/>
          <p:cNvSpPr txBox="1">
            <a:spLocks noGrp="1"/>
          </p:cNvSpPr>
          <p:nvPr>
            <p:ph type="title"/>
          </p:nvPr>
        </p:nvSpPr>
        <p:spPr>
          <a:xfrm>
            <a:off x="345425" y="6603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Times New Roman"/>
                <a:ea typeface="Times New Roman"/>
                <a:cs typeface="Times New Roman"/>
                <a:sym typeface="Times New Roman"/>
              </a:rPr>
              <a:t>Design Pattern </a:t>
            </a:r>
            <a:endParaRPr>
              <a:latin typeface="Times New Roman"/>
              <a:ea typeface="Times New Roman"/>
              <a:cs typeface="Times New Roman"/>
              <a:sym typeface="Times New Roman"/>
            </a:endParaRPr>
          </a:p>
        </p:txBody>
      </p:sp>
      <p:sp>
        <p:nvSpPr>
          <p:cNvPr id="161" name="Google Shape;161;p25"/>
          <p:cNvSpPr txBox="1">
            <a:spLocks noGrp="1"/>
          </p:cNvSpPr>
          <p:nvPr>
            <p:ph type="body" idx="1"/>
          </p:nvPr>
        </p:nvSpPr>
        <p:spPr>
          <a:xfrm>
            <a:off x="247600" y="1468625"/>
            <a:ext cx="5408100" cy="3272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500" b="1">
                <a:latin typeface="Times New Roman"/>
                <a:ea typeface="Times New Roman"/>
                <a:cs typeface="Times New Roman"/>
                <a:sym typeface="Times New Roman"/>
              </a:rPr>
              <a:t>Observer Design Pattern :</a:t>
            </a:r>
            <a:endParaRPr sz="1500" b="1">
              <a:latin typeface="Times New Roman"/>
              <a:ea typeface="Times New Roman"/>
              <a:cs typeface="Times New Roman"/>
              <a:sym typeface="Times New Roman"/>
            </a:endParaRPr>
          </a:p>
          <a:p>
            <a:pPr marL="0" lvl="0" indent="0" algn="l" rtl="0">
              <a:spcBef>
                <a:spcPts val="1200"/>
              </a:spcBef>
              <a:spcAft>
                <a:spcPts val="0"/>
              </a:spcAft>
              <a:buNone/>
            </a:pPr>
            <a:r>
              <a:rPr lang="en" sz="1400" b="1">
                <a:solidFill>
                  <a:srgbClr val="000000"/>
                </a:solidFill>
                <a:latin typeface="Times New Roman"/>
                <a:ea typeface="Times New Roman"/>
                <a:cs typeface="Times New Roman"/>
                <a:sym typeface="Times New Roman"/>
              </a:rPr>
              <a:t>Observer Interface :</a:t>
            </a:r>
            <a:r>
              <a:rPr lang="en" sz="1400">
                <a:solidFill>
                  <a:srgbClr val="000000"/>
                </a:solidFill>
                <a:latin typeface="Times New Roman"/>
                <a:ea typeface="Times New Roman"/>
                <a:cs typeface="Times New Roman"/>
                <a:sym typeface="Times New Roman"/>
              </a:rPr>
              <a:t> </a:t>
            </a:r>
            <a:r>
              <a:rPr lang="en" sz="1400">
                <a:solidFill>
                  <a:srgbClr val="374151"/>
                </a:solidFill>
                <a:latin typeface="Times New Roman"/>
                <a:ea typeface="Times New Roman"/>
                <a:cs typeface="Times New Roman"/>
                <a:sym typeface="Times New Roman"/>
              </a:rPr>
              <a:t>The </a:t>
            </a:r>
            <a:r>
              <a:rPr lang="en" sz="1400">
                <a:solidFill>
                  <a:srgbClr val="188038"/>
                </a:solidFill>
                <a:latin typeface="Times New Roman"/>
                <a:ea typeface="Times New Roman"/>
                <a:cs typeface="Times New Roman"/>
                <a:sym typeface="Times New Roman"/>
              </a:rPr>
              <a:t>Observer</a:t>
            </a:r>
            <a:r>
              <a:rPr lang="en" sz="1400">
                <a:solidFill>
                  <a:srgbClr val="374151"/>
                </a:solidFill>
                <a:latin typeface="Times New Roman"/>
                <a:ea typeface="Times New Roman"/>
                <a:cs typeface="Times New Roman"/>
                <a:sym typeface="Times New Roman"/>
              </a:rPr>
              <a:t> class is an interface that declares the </a:t>
            </a:r>
            <a:r>
              <a:rPr lang="en" sz="1400">
                <a:solidFill>
                  <a:srgbClr val="188038"/>
                </a:solidFill>
                <a:latin typeface="Times New Roman"/>
                <a:ea typeface="Times New Roman"/>
                <a:cs typeface="Times New Roman"/>
                <a:sym typeface="Times New Roman"/>
              </a:rPr>
              <a:t>update</a:t>
            </a:r>
            <a:r>
              <a:rPr lang="en" sz="1400">
                <a:solidFill>
                  <a:srgbClr val="374151"/>
                </a:solidFill>
                <a:latin typeface="Times New Roman"/>
                <a:ea typeface="Times New Roman"/>
                <a:cs typeface="Times New Roman"/>
                <a:sym typeface="Times New Roman"/>
              </a:rPr>
              <a:t> method. This method is called by the observable when its state changes.</a:t>
            </a:r>
            <a:endParaRPr sz="1400">
              <a:solidFill>
                <a:srgbClr val="374151"/>
              </a:solidFill>
              <a:latin typeface="Times New Roman"/>
              <a:ea typeface="Times New Roman"/>
              <a:cs typeface="Times New Roman"/>
              <a:sym typeface="Times New Roman"/>
            </a:endParaRPr>
          </a:p>
          <a:p>
            <a:pPr marL="0" lvl="0" indent="0" algn="just" rtl="0">
              <a:spcBef>
                <a:spcPts val="1200"/>
              </a:spcBef>
              <a:spcAft>
                <a:spcPts val="0"/>
              </a:spcAft>
              <a:buNone/>
            </a:pPr>
            <a:r>
              <a:rPr lang="en" sz="1200" b="1">
                <a:solidFill>
                  <a:srgbClr val="000000"/>
                </a:solidFill>
                <a:latin typeface="Times New Roman"/>
                <a:ea typeface="Times New Roman"/>
                <a:cs typeface="Times New Roman"/>
                <a:sym typeface="Times New Roman"/>
              </a:rPr>
              <a:t>Observable Interface:</a:t>
            </a:r>
            <a:r>
              <a:rPr lang="en" sz="1400" b="1">
                <a:solidFill>
                  <a:srgbClr val="000000"/>
                </a:solidFill>
                <a:latin typeface="Times New Roman"/>
                <a:ea typeface="Times New Roman"/>
                <a:cs typeface="Times New Roman"/>
                <a:sym typeface="Times New Roman"/>
              </a:rPr>
              <a:t> </a:t>
            </a:r>
            <a:r>
              <a:rPr lang="en" sz="1400">
                <a:solidFill>
                  <a:srgbClr val="374151"/>
                </a:solidFill>
                <a:latin typeface="Times New Roman"/>
                <a:ea typeface="Times New Roman"/>
                <a:cs typeface="Times New Roman"/>
                <a:sym typeface="Times New Roman"/>
              </a:rPr>
              <a:t>The </a:t>
            </a:r>
            <a:r>
              <a:rPr lang="en" sz="1400">
                <a:solidFill>
                  <a:srgbClr val="188038"/>
                </a:solidFill>
                <a:latin typeface="Times New Roman"/>
                <a:ea typeface="Times New Roman"/>
                <a:cs typeface="Times New Roman"/>
                <a:sym typeface="Times New Roman"/>
              </a:rPr>
              <a:t>Observable</a:t>
            </a:r>
            <a:r>
              <a:rPr lang="en" sz="1400">
                <a:solidFill>
                  <a:srgbClr val="374151"/>
                </a:solidFill>
                <a:latin typeface="Times New Roman"/>
                <a:ea typeface="Times New Roman"/>
                <a:cs typeface="Times New Roman"/>
                <a:sym typeface="Times New Roman"/>
              </a:rPr>
              <a:t> class is another interface that defines the methods for managing a list of observers (</a:t>
            </a:r>
            <a:r>
              <a:rPr lang="en" sz="1400">
                <a:solidFill>
                  <a:srgbClr val="188038"/>
                </a:solidFill>
                <a:latin typeface="Times New Roman"/>
                <a:ea typeface="Times New Roman"/>
                <a:cs typeface="Times New Roman"/>
                <a:sym typeface="Times New Roman"/>
              </a:rPr>
              <a:t>add_observer</a:t>
            </a:r>
            <a:r>
              <a:rPr lang="en" sz="1400">
                <a:solidFill>
                  <a:srgbClr val="374151"/>
                </a:solidFill>
                <a:latin typeface="Times New Roman"/>
                <a:ea typeface="Times New Roman"/>
                <a:cs typeface="Times New Roman"/>
                <a:sym typeface="Times New Roman"/>
              </a:rPr>
              <a:t>, </a:t>
            </a:r>
            <a:r>
              <a:rPr lang="en" sz="1400">
                <a:solidFill>
                  <a:srgbClr val="188038"/>
                </a:solidFill>
                <a:latin typeface="Times New Roman"/>
                <a:ea typeface="Times New Roman"/>
                <a:cs typeface="Times New Roman"/>
                <a:sym typeface="Times New Roman"/>
              </a:rPr>
              <a:t>remove_observer</a:t>
            </a:r>
            <a:r>
              <a:rPr lang="en" sz="1400">
                <a:solidFill>
                  <a:srgbClr val="374151"/>
                </a:solidFill>
                <a:latin typeface="Times New Roman"/>
                <a:ea typeface="Times New Roman"/>
                <a:cs typeface="Times New Roman"/>
                <a:sym typeface="Times New Roman"/>
              </a:rPr>
              <a:t>, </a:t>
            </a:r>
            <a:r>
              <a:rPr lang="en" sz="1400">
                <a:solidFill>
                  <a:srgbClr val="188038"/>
                </a:solidFill>
                <a:latin typeface="Times New Roman"/>
                <a:ea typeface="Times New Roman"/>
                <a:cs typeface="Times New Roman"/>
                <a:sym typeface="Times New Roman"/>
              </a:rPr>
              <a:t>notify_observers</a:t>
            </a:r>
            <a:r>
              <a:rPr lang="en" sz="1400">
                <a:solidFill>
                  <a:srgbClr val="374151"/>
                </a:solidFill>
                <a:latin typeface="Times New Roman"/>
                <a:ea typeface="Times New Roman"/>
                <a:cs typeface="Times New Roman"/>
                <a:sym typeface="Times New Roman"/>
              </a:rPr>
              <a:t>).</a:t>
            </a:r>
            <a:endParaRPr sz="1400">
              <a:solidFill>
                <a:srgbClr val="374151"/>
              </a:solidFill>
              <a:latin typeface="Times New Roman"/>
              <a:ea typeface="Times New Roman"/>
              <a:cs typeface="Times New Roman"/>
              <a:sym typeface="Times New Roman"/>
            </a:endParaRPr>
          </a:p>
          <a:p>
            <a:pPr marL="0" lvl="0" indent="0" algn="just" rtl="0">
              <a:spcBef>
                <a:spcPts val="1200"/>
              </a:spcBef>
              <a:spcAft>
                <a:spcPts val="0"/>
              </a:spcAft>
              <a:buNone/>
            </a:pPr>
            <a:r>
              <a:rPr lang="en" b="1">
                <a:solidFill>
                  <a:srgbClr val="000000"/>
                </a:solidFill>
                <a:latin typeface="Times New Roman"/>
                <a:ea typeface="Times New Roman"/>
                <a:cs typeface="Times New Roman"/>
                <a:sym typeface="Times New Roman"/>
              </a:rPr>
              <a:t>Observable Implementation: </a:t>
            </a:r>
            <a:r>
              <a:rPr lang="en" sz="1400">
                <a:solidFill>
                  <a:srgbClr val="374151"/>
                </a:solidFill>
                <a:latin typeface="Times New Roman"/>
                <a:ea typeface="Times New Roman"/>
                <a:cs typeface="Times New Roman"/>
                <a:sym typeface="Times New Roman"/>
              </a:rPr>
              <a:t>The </a:t>
            </a:r>
            <a:r>
              <a:rPr lang="en" sz="1400">
                <a:solidFill>
                  <a:srgbClr val="188038"/>
                </a:solidFill>
                <a:latin typeface="Times New Roman"/>
                <a:ea typeface="Times New Roman"/>
                <a:cs typeface="Times New Roman"/>
                <a:sym typeface="Times New Roman"/>
              </a:rPr>
              <a:t>SensorServer</a:t>
            </a:r>
            <a:r>
              <a:rPr lang="en" sz="1400">
                <a:solidFill>
                  <a:srgbClr val="374151"/>
                </a:solidFill>
                <a:latin typeface="Times New Roman"/>
                <a:ea typeface="Times New Roman"/>
                <a:cs typeface="Times New Roman"/>
                <a:sym typeface="Times New Roman"/>
              </a:rPr>
              <a:t> class, representing the server that collects data from sensors, extends the </a:t>
            </a:r>
            <a:r>
              <a:rPr lang="en" sz="1400">
                <a:solidFill>
                  <a:srgbClr val="188038"/>
                </a:solidFill>
                <a:latin typeface="Times New Roman"/>
                <a:ea typeface="Times New Roman"/>
                <a:cs typeface="Times New Roman"/>
                <a:sym typeface="Times New Roman"/>
              </a:rPr>
              <a:t>Observable</a:t>
            </a:r>
            <a:r>
              <a:rPr lang="en" sz="1400">
                <a:solidFill>
                  <a:srgbClr val="374151"/>
                </a:solidFill>
                <a:latin typeface="Times New Roman"/>
                <a:ea typeface="Times New Roman"/>
                <a:cs typeface="Times New Roman"/>
                <a:sym typeface="Times New Roman"/>
              </a:rPr>
              <a:t> class.</a:t>
            </a:r>
            <a:endParaRPr sz="1400" b="1">
              <a:solidFill>
                <a:srgbClr val="374151"/>
              </a:solidFill>
              <a:latin typeface="Times New Roman"/>
              <a:ea typeface="Times New Roman"/>
              <a:cs typeface="Times New Roman"/>
              <a:sym typeface="Times New Roman"/>
            </a:endParaRPr>
          </a:p>
          <a:p>
            <a:pPr marL="0" lvl="0" indent="0" algn="l" rtl="0">
              <a:spcBef>
                <a:spcPts val="1200"/>
              </a:spcBef>
              <a:spcAft>
                <a:spcPts val="1200"/>
              </a:spcAft>
              <a:buNone/>
            </a:pPr>
            <a:endParaRPr sz="1400">
              <a:solidFill>
                <a:srgbClr val="374151"/>
              </a:solidFill>
              <a:latin typeface="Times New Roman"/>
              <a:ea typeface="Times New Roman"/>
              <a:cs typeface="Times New Roman"/>
              <a:sym typeface="Times New Roman"/>
            </a:endParaRPr>
          </a:p>
        </p:txBody>
      </p:sp>
      <p:pic>
        <p:nvPicPr>
          <p:cNvPr id="162" name="Google Shape;162;p25"/>
          <p:cNvPicPr preferRelativeResize="0"/>
          <p:nvPr/>
        </p:nvPicPr>
        <p:blipFill>
          <a:blip r:embed="rId3">
            <a:alphaModFix/>
          </a:blip>
          <a:stretch>
            <a:fillRect/>
          </a:stretch>
        </p:blipFill>
        <p:spPr>
          <a:xfrm>
            <a:off x="5780650" y="0"/>
            <a:ext cx="3183500" cy="2666834"/>
          </a:xfrm>
          <a:prstGeom prst="rect">
            <a:avLst/>
          </a:prstGeom>
          <a:noFill/>
          <a:ln>
            <a:noFill/>
          </a:ln>
        </p:spPr>
      </p:pic>
      <p:pic>
        <p:nvPicPr>
          <p:cNvPr id="163" name="Google Shape;163;p25"/>
          <p:cNvPicPr preferRelativeResize="0"/>
          <p:nvPr/>
        </p:nvPicPr>
        <p:blipFill>
          <a:blip r:embed="rId4">
            <a:alphaModFix/>
          </a:blip>
          <a:stretch>
            <a:fillRect/>
          </a:stretch>
        </p:blipFill>
        <p:spPr>
          <a:xfrm>
            <a:off x="5780650" y="2666825"/>
            <a:ext cx="3363351" cy="2691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6"/>
          <p:cNvSpPr txBox="1">
            <a:spLocks noGrp="1"/>
          </p:cNvSpPr>
          <p:nvPr>
            <p:ph type="title"/>
          </p:nvPr>
        </p:nvSpPr>
        <p:spPr>
          <a:xfrm>
            <a:off x="660875" y="6603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Times New Roman"/>
                <a:ea typeface="Times New Roman"/>
                <a:cs typeface="Times New Roman"/>
                <a:sym typeface="Times New Roman"/>
              </a:rPr>
              <a:t>Code Review :-</a:t>
            </a:r>
            <a:endParaRPr>
              <a:latin typeface="Times New Roman"/>
              <a:ea typeface="Times New Roman"/>
              <a:cs typeface="Times New Roman"/>
              <a:sym typeface="Times New Roman"/>
            </a:endParaRPr>
          </a:p>
        </p:txBody>
      </p:sp>
      <p:sp>
        <p:nvSpPr>
          <p:cNvPr id="169" name="Google Shape;169;p26"/>
          <p:cNvSpPr txBox="1">
            <a:spLocks noGrp="1"/>
          </p:cNvSpPr>
          <p:nvPr>
            <p:ph type="body" idx="1"/>
          </p:nvPr>
        </p:nvSpPr>
        <p:spPr>
          <a:xfrm>
            <a:off x="660875" y="1517900"/>
            <a:ext cx="3746700" cy="32781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rmAutofit/>
          </a:bodyPr>
          <a:lstStyle/>
          <a:p>
            <a:pPr marL="457200" lvl="0" indent="-304800" algn="just" rtl="0">
              <a:spcBef>
                <a:spcPts val="0"/>
              </a:spcBef>
              <a:spcAft>
                <a:spcPts val="0"/>
              </a:spcAft>
              <a:buClr>
                <a:srgbClr val="374151"/>
              </a:buClr>
              <a:buSzPts val="1200"/>
              <a:buFont typeface="Times New Roman"/>
              <a:buChar char="●"/>
            </a:pPr>
            <a:r>
              <a:rPr lang="en" sz="1250" dirty="0">
                <a:solidFill>
                  <a:srgbClr val="374151"/>
                </a:solidFill>
                <a:latin typeface="Times New Roman"/>
                <a:ea typeface="Times New Roman"/>
                <a:cs typeface="Times New Roman"/>
                <a:sym typeface="Times New Roman"/>
              </a:rPr>
              <a:t>BME680_I2C</a:t>
            </a:r>
            <a:r>
              <a:rPr lang="en" sz="1400" dirty="0">
                <a:solidFill>
                  <a:srgbClr val="374151"/>
                </a:solidFill>
                <a:latin typeface="Times New Roman"/>
                <a:ea typeface="Times New Roman"/>
                <a:cs typeface="Times New Roman"/>
                <a:sym typeface="Times New Roman"/>
              </a:rPr>
              <a:t> is initialized with I2C, sensor address, debug mode, and refresh rate.</a:t>
            </a:r>
            <a:endParaRPr sz="1400" dirty="0">
              <a:solidFill>
                <a:srgbClr val="374151"/>
              </a:solidFill>
              <a:latin typeface="Times New Roman"/>
              <a:ea typeface="Times New Roman"/>
              <a:cs typeface="Times New Roman"/>
              <a:sym typeface="Times New Roman"/>
            </a:endParaRPr>
          </a:p>
          <a:p>
            <a:pPr marL="457200" lvl="0" indent="-304800" algn="just" rtl="0">
              <a:spcBef>
                <a:spcPts val="0"/>
              </a:spcBef>
              <a:spcAft>
                <a:spcPts val="0"/>
              </a:spcAft>
              <a:buClr>
                <a:srgbClr val="374151"/>
              </a:buClr>
              <a:buSzPts val="1200"/>
              <a:buFont typeface="Times New Roman"/>
              <a:buChar char="●"/>
            </a:pPr>
            <a:r>
              <a:rPr lang="en" sz="1400" dirty="0">
                <a:solidFill>
                  <a:srgbClr val="374151"/>
                </a:solidFill>
                <a:latin typeface="Times New Roman"/>
                <a:ea typeface="Times New Roman"/>
                <a:cs typeface="Times New Roman"/>
                <a:sym typeface="Times New Roman"/>
              </a:rPr>
              <a:t>Custom </a:t>
            </a:r>
            <a:r>
              <a:rPr lang="en" sz="1250" dirty="0">
                <a:solidFill>
                  <a:srgbClr val="374151"/>
                </a:solidFill>
                <a:latin typeface="Times New Roman"/>
                <a:ea typeface="Times New Roman"/>
                <a:cs typeface="Times New Roman"/>
                <a:sym typeface="Times New Roman"/>
              </a:rPr>
              <a:t>_read</a:t>
            </a:r>
            <a:r>
              <a:rPr lang="en" sz="1400" dirty="0">
                <a:solidFill>
                  <a:srgbClr val="374151"/>
                </a:solidFill>
                <a:latin typeface="Times New Roman"/>
                <a:ea typeface="Times New Roman"/>
                <a:cs typeface="Times New Roman"/>
                <a:sym typeface="Times New Roman"/>
              </a:rPr>
              <a:t> and </a:t>
            </a:r>
            <a:r>
              <a:rPr lang="en" sz="1250" dirty="0">
                <a:solidFill>
                  <a:srgbClr val="374151"/>
                </a:solidFill>
                <a:latin typeface="Times New Roman"/>
                <a:ea typeface="Times New Roman"/>
                <a:cs typeface="Times New Roman"/>
                <a:sym typeface="Times New Roman"/>
              </a:rPr>
              <a:t>_write</a:t>
            </a:r>
            <a:r>
              <a:rPr lang="en" sz="1400" dirty="0">
                <a:solidFill>
                  <a:srgbClr val="374151"/>
                </a:solidFill>
                <a:latin typeface="Times New Roman"/>
                <a:ea typeface="Times New Roman"/>
                <a:cs typeface="Times New Roman"/>
                <a:sym typeface="Times New Roman"/>
              </a:rPr>
              <a:t> methods handle I2C communication.</a:t>
            </a:r>
            <a:endParaRPr sz="1400" dirty="0">
              <a:solidFill>
                <a:srgbClr val="374151"/>
              </a:solidFill>
              <a:latin typeface="Times New Roman"/>
              <a:ea typeface="Times New Roman"/>
              <a:cs typeface="Times New Roman"/>
              <a:sym typeface="Times New Roman"/>
            </a:endParaRPr>
          </a:p>
          <a:p>
            <a:pPr marL="457200" lvl="0" indent="-311150" algn="just" rtl="0">
              <a:spcBef>
                <a:spcPts val="0"/>
              </a:spcBef>
              <a:spcAft>
                <a:spcPts val="0"/>
              </a:spcAft>
              <a:buClr>
                <a:srgbClr val="374151"/>
              </a:buClr>
              <a:buSzPts val="1300"/>
              <a:buFont typeface="Times New Roman"/>
              <a:buChar char="●"/>
            </a:pPr>
            <a:r>
              <a:rPr lang="en" dirty="0">
                <a:solidFill>
                  <a:srgbClr val="374151"/>
                </a:solidFill>
                <a:latin typeface="Times New Roman"/>
                <a:ea typeface="Times New Roman"/>
                <a:cs typeface="Times New Roman"/>
                <a:sym typeface="Times New Roman"/>
              </a:rPr>
              <a:t>Two instances (bme1, bme2) are created for two BME680 sensors.</a:t>
            </a:r>
            <a:endParaRPr dirty="0">
              <a:solidFill>
                <a:srgbClr val="374151"/>
              </a:solidFill>
              <a:latin typeface="Times New Roman"/>
              <a:ea typeface="Times New Roman"/>
              <a:cs typeface="Times New Roman"/>
              <a:sym typeface="Times New Roman"/>
            </a:endParaRPr>
          </a:p>
          <a:p>
            <a:pPr marL="457200" lvl="0" indent="-311150" algn="just" rtl="0">
              <a:spcBef>
                <a:spcPts val="0"/>
              </a:spcBef>
              <a:spcAft>
                <a:spcPts val="0"/>
              </a:spcAft>
              <a:buClr>
                <a:srgbClr val="374151"/>
              </a:buClr>
              <a:buSzPts val="1300"/>
              <a:buFont typeface="Times New Roman"/>
              <a:buChar char="●"/>
            </a:pPr>
            <a:r>
              <a:rPr lang="en" dirty="0">
                <a:solidFill>
                  <a:srgbClr val="374151"/>
                </a:solidFill>
                <a:latin typeface="Times New Roman"/>
                <a:ea typeface="Times New Roman"/>
                <a:cs typeface="Times New Roman"/>
                <a:sym typeface="Times New Roman"/>
              </a:rPr>
              <a:t>Each instance is associated with a specific I2C interface.</a:t>
            </a:r>
            <a:endParaRPr dirty="0">
              <a:solidFill>
                <a:srgbClr val="374151"/>
              </a:solidFill>
              <a:latin typeface="Times New Roman"/>
              <a:ea typeface="Times New Roman"/>
              <a:cs typeface="Times New Roman"/>
              <a:sym typeface="Times New Roman"/>
            </a:endParaRPr>
          </a:p>
          <a:p>
            <a:pPr marL="457200" lvl="0" indent="0" algn="l" rtl="0">
              <a:spcBef>
                <a:spcPts val="0"/>
              </a:spcBef>
              <a:spcAft>
                <a:spcPts val="0"/>
              </a:spcAft>
              <a:buNone/>
            </a:pPr>
            <a:endParaRPr dirty="0">
              <a:solidFill>
                <a:srgbClr val="374151"/>
              </a:solidFill>
              <a:latin typeface="Times New Roman"/>
              <a:ea typeface="Times New Roman"/>
              <a:cs typeface="Times New Roman"/>
              <a:sym typeface="Times New Roman"/>
            </a:endParaRPr>
          </a:p>
          <a:p>
            <a:pPr marL="0" lvl="0" indent="0" algn="l" rtl="0">
              <a:spcBef>
                <a:spcPts val="0"/>
              </a:spcBef>
              <a:spcAft>
                <a:spcPts val="1200"/>
              </a:spcAft>
              <a:buNone/>
            </a:pPr>
            <a:endParaRPr dirty="0"/>
          </a:p>
        </p:txBody>
      </p:sp>
      <p:pic>
        <p:nvPicPr>
          <p:cNvPr id="170" name="Google Shape;170;p26"/>
          <p:cNvPicPr preferRelativeResize="0"/>
          <p:nvPr/>
        </p:nvPicPr>
        <p:blipFill>
          <a:blip r:embed="rId3">
            <a:alphaModFix/>
          </a:blip>
          <a:stretch>
            <a:fillRect/>
          </a:stretch>
        </p:blipFill>
        <p:spPr>
          <a:xfrm>
            <a:off x="4572000" y="845825"/>
            <a:ext cx="4572001" cy="3950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7"/>
          <p:cNvSpPr txBox="1">
            <a:spLocks noGrp="1"/>
          </p:cNvSpPr>
          <p:nvPr>
            <p:ph type="title"/>
          </p:nvPr>
        </p:nvSpPr>
        <p:spPr>
          <a:xfrm>
            <a:off x="727650" y="7014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Times New Roman"/>
                <a:ea typeface="Times New Roman"/>
                <a:cs typeface="Times New Roman"/>
                <a:sym typeface="Times New Roman"/>
              </a:rPr>
              <a:t>Wlan Connection :</a:t>
            </a:r>
            <a:endParaRPr>
              <a:latin typeface="Times New Roman"/>
              <a:ea typeface="Times New Roman"/>
              <a:cs typeface="Times New Roman"/>
              <a:sym typeface="Times New Roman"/>
            </a:endParaRPr>
          </a:p>
        </p:txBody>
      </p:sp>
      <p:sp>
        <p:nvSpPr>
          <p:cNvPr id="176" name="Google Shape;176;p27"/>
          <p:cNvSpPr txBox="1">
            <a:spLocks noGrp="1"/>
          </p:cNvSpPr>
          <p:nvPr>
            <p:ph type="body" idx="1"/>
          </p:nvPr>
        </p:nvSpPr>
        <p:spPr>
          <a:xfrm>
            <a:off x="729450" y="1482850"/>
            <a:ext cx="4267800" cy="3017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rgbClr val="374151"/>
              </a:buClr>
              <a:buSzPts val="1500"/>
              <a:buFont typeface="Times New Roman"/>
              <a:buChar char="●"/>
            </a:pPr>
            <a:r>
              <a:rPr lang="en" sz="1400">
                <a:solidFill>
                  <a:srgbClr val="374151"/>
                </a:solidFill>
                <a:latin typeface="Times New Roman"/>
                <a:ea typeface="Times New Roman"/>
                <a:cs typeface="Times New Roman"/>
                <a:sym typeface="Times New Roman"/>
              </a:rPr>
              <a:t>WLAN credentials (SSID and password) are stored in a separate configuration file (</a:t>
            </a:r>
            <a:r>
              <a:rPr lang="en" sz="1150">
                <a:solidFill>
                  <a:srgbClr val="188038"/>
                </a:solidFill>
                <a:latin typeface="Times New Roman"/>
                <a:ea typeface="Times New Roman"/>
                <a:cs typeface="Times New Roman"/>
                <a:sym typeface="Times New Roman"/>
              </a:rPr>
              <a:t>wlan_config.py</a:t>
            </a:r>
            <a:r>
              <a:rPr lang="en" sz="1400">
                <a:solidFill>
                  <a:srgbClr val="374151"/>
                </a:solidFill>
                <a:latin typeface="Times New Roman"/>
                <a:ea typeface="Times New Roman"/>
                <a:cs typeface="Times New Roman"/>
                <a:sym typeface="Times New Roman"/>
              </a:rPr>
              <a:t>), isolating sensitive information from the main codebase.</a:t>
            </a:r>
            <a:endParaRPr sz="1400">
              <a:solidFill>
                <a:srgbClr val="374151"/>
              </a:solidFill>
              <a:latin typeface="Times New Roman"/>
              <a:ea typeface="Times New Roman"/>
              <a:cs typeface="Times New Roman"/>
              <a:sym typeface="Times New Roman"/>
            </a:endParaRPr>
          </a:p>
          <a:p>
            <a:pPr marL="457200" lvl="0" indent="-317500" algn="l" rtl="0">
              <a:spcBef>
                <a:spcPts val="0"/>
              </a:spcBef>
              <a:spcAft>
                <a:spcPts val="0"/>
              </a:spcAft>
              <a:buClr>
                <a:srgbClr val="374151"/>
              </a:buClr>
              <a:buSzPts val="1400"/>
              <a:buFont typeface="Times New Roman"/>
              <a:buChar char="●"/>
            </a:pPr>
            <a:r>
              <a:rPr lang="en" sz="1400">
                <a:solidFill>
                  <a:srgbClr val="374151"/>
                </a:solidFill>
                <a:latin typeface="Times New Roman"/>
                <a:ea typeface="Times New Roman"/>
                <a:cs typeface="Times New Roman"/>
                <a:sym typeface="Times New Roman"/>
              </a:rPr>
              <a:t>Ensure that this configuration file is stored in a secure location that is not accessible by unauthorized users.</a:t>
            </a:r>
            <a:endParaRPr sz="1400">
              <a:solidFill>
                <a:srgbClr val="374151"/>
              </a:solidFill>
              <a:latin typeface="Times New Roman"/>
              <a:ea typeface="Times New Roman"/>
              <a:cs typeface="Times New Roman"/>
              <a:sym typeface="Times New Roman"/>
            </a:endParaRPr>
          </a:p>
          <a:p>
            <a:pPr marL="457200" lvl="0" indent="-317500" algn="l" rtl="0">
              <a:spcBef>
                <a:spcPts val="0"/>
              </a:spcBef>
              <a:spcAft>
                <a:spcPts val="0"/>
              </a:spcAft>
              <a:buClr>
                <a:srgbClr val="374151"/>
              </a:buClr>
              <a:buSzPts val="1400"/>
              <a:buFont typeface="Times New Roman"/>
              <a:buChar char="●"/>
            </a:pPr>
            <a:r>
              <a:rPr lang="en" sz="1400">
                <a:solidFill>
                  <a:srgbClr val="374151"/>
                </a:solidFill>
                <a:latin typeface="Times New Roman"/>
                <a:ea typeface="Times New Roman"/>
                <a:cs typeface="Times New Roman"/>
                <a:sym typeface="Times New Roman"/>
              </a:rPr>
              <a:t>If the configuration file needs to be transmitted over a network, ensure that the transmission is secured using encryption (e.g., HTTPS).</a:t>
            </a:r>
            <a:endParaRPr sz="1400">
              <a:solidFill>
                <a:srgbClr val="374151"/>
              </a:solidFill>
              <a:latin typeface="Times New Roman"/>
              <a:ea typeface="Times New Roman"/>
              <a:cs typeface="Times New Roman"/>
              <a:sym typeface="Times New Roman"/>
            </a:endParaRPr>
          </a:p>
        </p:txBody>
      </p:sp>
      <p:pic>
        <p:nvPicPr>
          <p:cNvPr id="177" name="Google Shape;177;p27"/>
          <p:cNvPicPr preferRelativeResize="0"/>
          <p:nvPr/>
        </p:nvPicPr>
        <p:blipFill>
          <a:blip r:embed="rId3">
            <a:alphaModFix/>
          </a:blip>
          <a:stretch>
            <a:fillRect/>
          </a:stretch>
        </p:blipFill>
        <p:spPr>
          <a:xfrm>
            <a:off x="5586975" y="623325"/>
            <a:ext cx="3291850" cy="1866900"/>
          </a:xfrm>
          <a:prstGeom prst="rect">
            <a:avLst/>
          </a:prstGeom>
          <a:noFill/>
          <a:ln>
            <a:noFill/>
          </a:ln>
        </p:spPr>
      </p:pic>
      <p:pic>
        <p:nvPicPr>
          <p:cNvPr id="178" name="Google Shape;178;p27"/>
          <p:cNvPicPr preferRelativeResize="0"/>
          <p:nvPr/>
        </p:nvPicPr>
        <p:blipFill>
          <a:blip r:embed="rId4">
            <a:alphaModFix/>
          </a:blip>
          <a:stretch>
            <a:fillRect/>
          </a:stretch>
        </p:blipFill>
        <p:spPr>
          <a:xfrm>
            <a:off x="5691825" y="2738625"/>
            <a:ext cx="3365300" cy="2103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8"/>
          <p:cNvSpPr txBox="1">
            <a:spLocks noGrp="1"/>
          </p:cNvSpPr>
          <p:nvPr>
            <p:ph type="title"/>
          </p:nvPr>
        </p:nvSpPr>
        <p:spPr>
          <a:xfrm>
            <a:off x="429775" y="6328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Times New Roman"/>
                <a:ea typeface="Times New Roman"/>
                <a:cs typeface="Times New Roman"/>
                <a:sym typeface="Times New Roman"/>
              </a:rPr>
              <a:t>Server initialization </a:t>
            </a:r>
            <a:endParaRPr>
              <a:latin typeface="Times New Roman"/>
              <a:ea typeface="Times New Roman"/>
              <a:cs typeface="Times New Roman"/>
              <a:sym typeface="Times New Roman"/>
            </a:endParaRPr>
          </a:p>
        </p:txBody>
      </p:sp>
      <p:sp>
        <p:nvSpPr>
          <p:cNvPr id="184" name="Google Shape;184;p28"/>
          <p:cNvSpPr txBox="1">
            <a:spLocks noGrp="1"/>
          </p:cNvSpPr>
          <p:nvPr>
            <p:ph type="body" idx="1"/>
          </p:nvPr>
        </p:nvSpPr>
        <p:spPr>
          <a:xfrm>
            <a:off x="429775" y="1339600"/>
            <a:ext cx="5020200" cy="37032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sz="1400" b="1">
                <a:solidFill>
                  <a:srgbClr val="000000"/>
                </a:solidFill>
                <a:latin typeface="Times New Roman"/>
                <a:ea typeface="Times New Roman"/>
                <a:cs typeface="Times New Roman"/>
                <a:sym typeface="Times New Roman"/>
              </a:rPr>
              <a:t>Dynamic Server Address Determination:</a:t>
            </a:r>
            <a:endParaRPr sz="1400" b="1">
              <a:solidFill>
                <a:srgbClr val="000000"/>
              </a:solidFill>
              <a:latin typeface="Times New Roman"/>
              <a:ea typeface="Times New Roman"/>
              <a:cs typeface="Times New Roman"/>
              <a:sym typeface="Times New Roman"/>
            </a:endParaRPr>
          </a:p>
          <a:p>
            <a:pPr marL="457200" lvl="0" indent="-317500" algn="just" rtl="0">
              <a:spcBef>
                <a:spcPts val="1200"/>
              </a:spcBef>
              <a:spcAft>
                <a:spcPts val="0"/>
              </a:spcAft>
              <a:buClr>
                <a:srgbClr val="374151"/>
              </a:buClr>
              <a:buSzPts val="1400"/>
              <a:buFont typeface="Roboto"/>
              <a:buChar char="●"/>
            </a:pPr>
            <a:r>
              <a:rPr lang="en" sz="1400">
                <a:solidFill>
                  <a:srgbClr val="374151"/>
                </a:solidFill>
                <a:latin typeface="Times New Roman"/>
                <a:ea typeface="Times New Roman"/>
                <a:cs typeface="Times New Roman"/>
                <a:sym typeface="Times New Roman"/>
              </a:rPr>
              <a:t>The device's IP address is dynamically obtained using wlan.ifconfig()[0].</a:t>
            </a:r>
            <a:endParaRPr sz="1400">
              <a:solidFill>
                <a:srgbClr val="374151"/>
              </a:solidFill>
              <a:latin typeface="Times New Roman"/>
              <a:ea typeface="Times New Roman"/>
              <a:cs typeface="Times New Roman"/>
              <a:sym typeface="Times New Roman"/>
            </a:endParaRPr>
          </a:p>
          <a:p>
            <a:pPr marL="457200" lvl="0" indent="-317500" algn="just" rtl="0">
              <a:spcBef>
                <a:spcPts val="0"/>
              </a:spcBef>
              <a:spcAft>
                <a:spcPts val="0"/>
              </a:spcAft>
              <a:buClr>
                <a:srgbClr val="374151"/>
              </a:buClr>
              <a:buSzPts val="1400"/>
              <a:buFont typeface="Times New Roman"/>
              <a:buChar char="●"/>
            </a:pPr>
            <a:r>
              <a:rPr lang="en" sz="1400">
                <a:solidFill>
                  <a:srgbClr val="374151"/>
                </a:solidFill>
                <a:latin typeface="Times New Roman"/>
                <a:ea typeface="Times New Roman"/>
                <a:cs typeface="Times New Roman"/>
                <a:sym typeface="Times New Roman"/>
              </a:rPr>
              <a:t>This ensures the server address reflects the current IP assigned by the network.</a:t>
            </a:r>
            <a:endParaRPr sz="1400">
              <a:solidFill>
                <a:srgbClr val="374151"/>
              </a:solidFill>
              <a:latin typeface="Times New Roman"/>
              <a:ea typeface="Times New Roman"/>
              <a:cs typeface="Times New Roman"/>
              <a:sym typeface="Times New Roman"/>
            </a:endParaRPr>
          </a:p>
          <a:p>
            <a:pPr marL="457200" lvl="0" indent="-317500" algn="just" rtl="0">
              <a:spcBef>
                <a:spcPts val="0"/>
              </a:spcBef>
              <a:spcAft>
                <a:spcPts val="0"/>
              </a:spcAft>
              <a:buClr>
                <a:srgbClr val="000000"/>
              </a:buClr>
              <a:buSzPts val="1400"/>
              <a:buFont typeface="Times New Roman"/>
              <a:buChar char="●"/>
            </a:pPr>
            <a:r>
              <a:rPr lang="en" sz="1400">
                <a:solidFill>
                  <a:srgbClr val="374151"/>
                </a:solidFill>
                <a:latin typeface="Times New Roman"/>
                <a:ea typeface="Times New Roman"/>
                <a:cs typeface="Times New Roman"/>
                <a:sym typeface="Times New Roman"/>
              </a:rPr>
              <a:t>A server address tuple is created with the dynamic IP and a predefined port </a:t>
            </a:r>
            <a:endParaRPr sz="1400">
              <a:solidFill>
                <a:srgbClr val="374151"/>
              </a:solidFill>
              <a:latin typeface="Times New Roman"/>
              <a:ea typeface="Times New Roman"/>
              <a:cs typeface="Times New Roman"/>
              <a:sym typeface="Times New Roman"/>
            </a:endParaRPr>
          </a:p>
          <a:p>
            <a:pPr marL="0" lvl="0" indent="0" algn="just" rtl="0">
              <a:spcBef>
                <a:spcPts val="1200"/>
              </a:spcBef>
              <a:spcAft>
                <a:spcPts val="0"/>
              </a:spcAft>
              <a:buNone/>
            </a:pPr>
            <a:r>
              <a:rPr lang="en" sz="1400" b="1">
                <a:solidFill>
                  <a:srgbClr val="000000"/>
                </a:solidFill>
                <a:latin typeface="Times New Roman"/>
                <a:ea typeface="Times New Roman"/>
                <a:cs typeface="Times New Roman"/>
                <a:sym typeface="Times New Roman"/>
              </a:rPr>
              <a:t>Socket Binding and Listening:</a:t>
            </a:r>
            <a:endParaRPr sz="1400" b="1">
              <a:solidFill>
                <a:srgbClr val="000000"/>
              </a:solidFill>
              <a:latin typeface="Times New Roman"/>
              <a:ea typeface="Times New Roman"/>
              <a:cs typeface="Times New Roman"/>
              <a:sym typeface="Times New Roman"/>
            </a:endParaRPr>
          </a:p>
          <a:p>
            <a:pPr marL="457200" lvl="0" indent="-317500" algn="just" rtl="0">
              <a:spcBef>
                <a:spcPts val="1200"/>
              </a:spcBef>
              <a:spcAft>
                <a:spcPts val="0"/>
              </a:spcAft>
              <a:buClr>
                <a:srgbClr val="000000"/>
              </a:buClr>
              <a:buSzPts val="1400"/>
              <a:buFont typeface="Times New Roman"/>
              <a:buChar char="●"/>
            </a:pPr>
            <a:r>
              <a:rPr lang="en" sz="1400">
                <a:solidFill>
                  <a:srgbClr val="374151"/>
                </a:solidFill>
                <a:latin typeface="Times New Roman"/>
                <a:ea typeface="Times New Roman"/>
                <a:cs typeface="Times New Roman"/>
                <a:sym typeface="Times New Roman"/>
              </a:rPr>
              <a:t>A socket is created using </a:t>
            </a:r>
            <a:r>
              <a:rPr lang="en" sz="1400">
                <a:solidFill>
                  <a:srgbClr val="188038"/>
                </a:solidFill>
                <a:latin typeface="Times New Roman"/>
                <a:ea typeface="Times New Roman"/>
                <a:cs typeface="Times New Roman"/>
                <a:sym typeface="Times New Roman"/>
              </a:rPr>
              <a:t>socket.socket(socket.AF_INET, socket.SOCK_STREAM)</a:t>
            </a:r>
            <a:r>
              <a:rPr lang="en" sz="1400">
                <a:solidFill>
                  <a:srgbClr val="374151"/>
                </a:solidFill>
                <a:latin typeface="Times New Roman"/>
                <a:ea typeface="Times New Roman"/>
                <a:cs typeface="Times New Roman"/>
                <a:sym typeface="Times New Roman"/>
              </a:rPr>
              <a:t> for IPv4 and TCP.</a:t>
            </a:r>
            <a:endParaRPr sz="1400">
              <a:solidFill>
                <a:srgbClr val="374151"/>
              </a:solidFill>
              <a:latin typeface="Times New Roman"/>
              <a:ea typeface="Times New Roman"/>
              <a:cs typeface="Times New Roman"/>
              <a:sym typeface="Times New Roman"/>
            </a:endParaRPr>
          </a:p>
          <a:p>
            <a:pPr marL="457200" lvl="0" indent="-317500" algn="just" rtl="0">
              <a:spcBef>
                <a:spcPts val="0"/>
              </a:spcBef>
              <a:spcAft>
                <a:spcPts val="0"/>
              </a:spcAft>
              <a:buClr>
                <a:srgbClr val="374151"/>
              </a:buClr>
              <a:buSzPts val="1400"/>
              <a:buFont typeface="Roboto"/>
              <a:buChar char="●"/>
            </a:pPr>
            <a:r>
              <a:rPr lang="en" sz="1400">
                <a:solidFill>
                  <a:srgbClr val="374151"/>
                </a:solidFill>
                <a:latin typeface="Times New Roman"/>
                <a:ea typeface="Times New Roman"/>
                <a:cs typeface="Times New Roman"/>
                <a:sym typeface="Times New Roman"/>
              </a:rPr>
              <a:t>The server socket is bound to the specified address using server_socket.bind(server_address).</a:t>
            </a:r>
            <a:endParaRPr sz="1400">
              <a:solidFill>
                <a:srgbClr val="374151"/>
              </a:solidFill>
              <a:latin typeface="Times New Roman"/>
              <a:ea typeface="Times New Roman"/>
              <a:cs typeface="Times New Roman"/>
              <a:sym typeface="Times New Roman"/>
            </a:endParaRPr>
          </a:p>
          <a:p>
            <a:pPr marL="457200" lvl="0" indent="-317500" algn="just" rtl="0">
              <a:spcBef>
                <a:spcPts val="0"/>
              </a:spcBef>
              <a:spcAft>
                <a:spcPts val="0"/>
              </a:spcAft>
              <a:buClr>
                <a:srgbClr val="374151"/>
              </a:buClr>
              <a:buSzPts val="1400"/>
              <a:buFont typeface="Times New Roman"/>
              <a:buChar char="●"/>
            </a:pPr>
            <a:r>
              <a:rPr lang="en" sz="1400">
                <a:solidFill>
                  <a:srgbClr val="374151"/>
                </a:solidFill>
                <a:latin typeface="Times New Roman"/>
                <a:ea typeface="Times New Roman"/>
                <a:cs typeface="Times New Roman"/>
                <a:sym typeface="Times New Roman"/>
              </a:rPr>
              <a:t>The address includes the dynamic IP and the predefined port</a:t>
            </a:r>
            <a:endParaRPr sz="1400">
              <a:solidFill>
                <a:srgbClr val="374151"/>
              </a:solidFill>
              <a:latin typeface="Times New Roman"/>
              <a:ea typeface="Times New Roman"/>
              <a:cs typeface="Times New Roman"/>
              <a:sym typeface="Times New Roman"/>
            </a:endParaRPr>
          </a:p>
          <a:p>
            <a:pPr marL="457200" lvl="0" indent="-317500" algn="just" rtl="0">
              <a:spcBef>
                <a:spcPts val="0"/>
              </a:spcBef>
              <a:spcAft>
                <a:spcPts val="0"/>
              </a:spcAft>
              <a:buClr>
                <a:srgbClr val="374151"/>
              </a:buClr>
              <a:buSzPts val="1400"/>
              <a:buFont typeface="Roboto"/>
              <a:buChar char="●"/>
            </a:pPr>
            <a:r>
              <a:rPr lang="en" sz="1400">
                <a:solidFill>
                  <a:srgbClr val="374151"/>
                </a:solidFill>
                <a:latin typeface="Times New Roman"/>
                <a:ea typeface="Times New Roman"/>
                <a:cs typeface="Times New Roman"/>
                <a:sym typeface="Times New Roman"/>
              </a:rPr>
              <a:t>The server socket is set to listen for incoming connections with </a:t>
            </a:r>
            <a:r>
              <a:rPr lang="en" sz="1400">
                <a:solidFill>
                  <a:srgbClr val="188038"/>
                </a:solidFill>
                <a:latin typeface="Times New Roman"/>
                <a:ea typeface="Times New Roman"/>
                <a:cs typeface="Times New Roman"/>
                <a:sym typeface="Times New Roman"/>
              </a:rPr>
              <a:t>server_socket.listen(1)</a:t>
            </a:r>
            <a:r>
              <a:rPr lang="en" sz="1400">
                <a:solidFill>
                  <a:srgbClr val="374151"/>
                </a:solidFill>
                <a:latin typeface="Times New Roman"/>
                <a:ea typeface="Times New Roman"/>
                <a:cs typeface="Times New Roman"/>
                <a:sym typeface="Times New Roman"/>
              </a:rPr>
              <a:t>.</a:t>
            </a:r>
            <a:endParaRPr sz="1400">
              <a:solidFill>
                <a:srgbClr val="374151"/>
              </a:solidFill>
              <a:latin typeface="Times New Roman"/>
              <a:ea typeface="Times New Roman"/>
              <a:cs typeface="Times New Roman"/>
              <a:sym typeface="Times New Roman"/>
            </a:endParaRPr>
          </a:p>
        </p:txBody>
      </p:sp>
      <p:pic>
        <p:nvPicPr>
          <p:cNvPr id="185" name="Google Shape;185;p28"/>
          <p:cNvPicPr preferRelativeResize="0"/>
          <p:nvPr/>
        </p:nvPicPr>
        <p:blipFill>
          <a:blip r:embed="rId3">
            <a:alphaModFix/>
          </a:blip>
          <a:stretch>
            <a:fillRect/>
          </a:stretch>
        </p:blipFill>
        <p:spPr>
          <a:xfrm>
            <a:off x="5710425" y="632850"/>
            <a:ext cx="3776475" cy="4409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9"/>
          <p:cNvSpPr txBox="1">
            <a:spLocks noGrp="1"/>
          </p:cNvSpPr>
          <p:nvPr>
            <p:ph type="title"/>
          </p:nvPr>
        </p:nvSpPr>
        <p:spPr>
          <a:xfrm>
            <a:off x="153400" y="715150"/>
            <a:ext cx="7688700" cy="53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300">
                <a:solidFill>
                  <a:srgbClr val="374151"/>
                </a:solidFill>
                <a:latin typeface="Times New Roman"/>
                <a:ea typeface="Times New Roman"/>
                <a:cs typeface="Times New Roman"/>
                <a:sym typeface="Times New Roman"/>
              </a:rPr>
              <a:t>Handling Routes ("/" and "/sensor_data")</a:t>
            </a:r>
            <a:endParaRPr sz="2300">
              <a:latin typeface="Times New Roman"/>
              <a:ea typeface="Times New Roman"/>
              <a:cs typeface="Times New Roman"/>
              <a:sym typeface="Times New Roman"/>
            </a:endParaRPr>
          </a:p>
        </p:txBody>
      </p:sp>
      <p:sp>
        <p:nvSpPr>
          <p:cNvPr id="191" name="Google Shape;191;p29"/>
          <p:cNvSpPr txBox="1">
            <a:spLocks noGrp="1"/>
          </p:cNvSpPr>
          <p:nvPr>
            <p:ph type="body" idx="1"/>
          </p:nvPr>
        </p:nvSpPr>
        <p:spPr>
          <a:xfrm>
            <a:off x="276800" y="1530225"/>
            <a:ext cx="5200500" cy="32385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sz="1400" b="1">
                <a:solidFill>
                  <a:srgbClr val="000000"/>
                </a:solidFill>
                <a:latin typeface="Times New Roman"/>
                <a:ea typeface="Times New Roman"/>
                <a:cs typeface="Times New Roman"/>
                <a:sym typeface="Times New Roman"/>
              </a:rPr>
              <a:t>HTML Page Serving:</a:t>
            </a:r>
            <a:endParaRPr sz="1400" b="1">
              <a:solidFill>
                <a:srgbClr val="374151"/>
              </a:solidFill>
              <a:latin typeface="Times New Roman"/>
              <a:ea typeface="Times New Roman"/>
              <a:cs typeface="Times New Roman"/>
              <a:sym typeface="Times New Roman"/>
            </a:endParaRPr>
          </a:p>
          <a:p>
            <a:pPr marL="457200" lvl="0" indent="-317500" algn="just" rtl="0">
              <a:spcBef>
                <a:spcPts val="0"/>
              </a:spcBef>
              <a:spcAft>
                <a:spcPts val="0"/>
              </a:spcAft>
              <a:buClr>
                <a:srgbClr val="374151"/>
              </a:buClr>
              <a:buSzPts val="1400"/>
              <a:buFont typeface="Times New Roman"/>
              <a:buChar char="●"/>
            </a:pPr>
            <a:r>
              <a:rPr lang="en" sz="1400">
                <a:solidFill>
                  <a:srgbClr val="374151"/>
                </a:solidFill>
                <a:latin typeface="Times New Roman"/>
                <a:ea typeface="Times New Roman"/>
                <a:cs typeface="Times New Roman"/>
                <a:sym typeface="Times New Roman"/>
              </a:rPr>
              <a:t>If the requested path is '/', the code reads the content of "sensor_page.html" and constructs an HTTP response.</a:t>
            </a:r>
            <a:endParaRPr sz="1400">
              <a:solidFill>
                <a:srgbClr val="374151"/>
              </a:solidFill>
              <a:latin typeface="Times New Roman"/>
              <a:ea typeface="Times New Roman"/>
              <a:cs typeface="Times New Roman"/>
              <a:sym typeface="Times New Roman"/>
            </a:endParaRPr>
          </a:p>
          <a:p>
            <a:pPr marL="457200" lvl="0" indent="-317500" algn="just" rtl="0">
              <a:spcBef>
                <a:spcPts val="0"/>
              </a:spcBef>
              <a:spcAft>
                <a:spcPts val="0"/>
              </a:spcAft>
              <a:buClr>
                <a:srgbClr val="374151"/>
              </a:buClr>
              <a:buSzPts val="1400"/>
              <a:buFont typeface="Times New Roman"/>
              <a:buChar char="●"/>
            </a:pPr>
            <a:r>
              <a:rPr lang="en" sz="1400">
                <a:solidFill>
                  <a:srgbClr val="374151"/>
                </a:solidFill>
                <a:latin typeface="Times New Roman"/>
                <a:ea typeface="Times New Roman"/>
                <a:cs typeface="Times New Roman"/>
                <a:sym typeface="Times New Roman"/>
              </a:rPr>
              <a:t>The HTML content is sent as the response to the client.</a:t>
            </a:r>
            <a:endParaRPr sz="1400">
              <a:solidFill>
                <a:srgbClr val="374151"/>
              </a:solidFill>
              <a:latin typeface="Times New Roman"/>
              <a:ea typeface="Times New Roman"/>
              <a:cs typeface="Times New Roman"/>
              <a:sym typeface="Times New Roman"/>
            </a:endParaRPr>
          </a:p>
          <a:p>
            <a:pPr marL="0" lvl="0" indent="0" algn="just" rtl="0">
              <a:spcBef>
                <a:spcPts val="0"/>
              </a:spcBef>
              <a:spcAft>
                <a:spcPts val="0"/>
              </a:spcAft>
              <a:buNone/>
            </a:pPr>
            <a:r>
              <a:rPr lang="en" sz="1400" b="1">
                <a:solidFill>
                  <a:srgbClr val="000000"/>
                </a:solidFill>
                <a:latin typeface="Times New Roman"/>
                <a:ea typeface="Times New Roman"/>
                <a:cs typeface="Times New Roman"/>
                <a:sym typeface="Times New Roman"/>
              </a:rPr>
              <a:t>Sensor Data Processing:</a:t>
            </a:r>
            <a:endParaRPr sz="1400" b="1">
              <a:solidFill>
                <a:srgbClr val="374151"/>
              </a:solidFill>
              <a:latin typeface="Times New Roman"/>
              <a:ea typeface="Times New Roman"/>
              <a:cs typeface="Times New Roman"/>
              <a:sym typeface="Times New Roman"/>
            </a:endParaRPr>
          </a:p>
          <a:p>
            <a:pPr marL="457200" lvl="0" indent="-317500" algn="just" rtl="0">
              <a:spcBef>
                <a:spcPts val="0"/>
              </a:spcBef>
              <a:spcAft>
                <a:spcPts val="0"/>
              </a:spcAft>
              <a:buClr>
                <a:srgbClr val="374151"/>
              </a:buClr>
              <a:buSzPts val="1400"/>
              <a:buFont typeface="Times New Roman"/>
              <a:buChar char="●"/>
            </a:pPr>
            <a:r>
              <a:rPr lang="en" sz="1400">
                <a:solidFill>
                  <a:srgbClr val="374151"/>
                </a:solidFill>
                <a:latin typeface="Times New Roman"/>
                <a:ea typeface="Times New Roman"/>
                <a:cs typeface="Times New Roman"/>
                <a:sym typeface="Times New Roman"/>
              </a:rPr>
              <a:t>If the requested path is '/sensor_data', the code reads sensor data, calculates indices, and constructs a JSON response.</a:t>
            </a:r>
            <a:endParaRPr sz="1400">
              <a:solidFill>
                <a:srgbClr val="374151"/>
              </a:solidFill>
              <a:latin typeface="Times New Roman"/>
              <a:ea typeface="Times New Roman"/>
              <a:cs typeface="Times New Roman"/>
              <a:sym typeface="Times New Roman"/>
            </a:endParaRPr>
          </a:p>
          <a:p>
            <a:pPr marL="0" lvl="0" indent="0" algn="just" rtl="0">
              <a:spcBef>
                <a:spcPts val="0"/>
              </a:spcBef>
              <a:spcAft>
                <a:spcPts val="0"/>
              </a:spcAft>
              <a:buNone/>
            </a:pPr>
            <a:r>
              <a:rPr lang="en" sz="1400" b="1">
                <a:solidFill>
                  <a:srgbClr val="000000"/>
                </a:solidFill>
                <a:latin typeface="Times New Roman"/>
                <a:ea typeface="Times New Roman"/>
                <a:cs typeface="Times New Roman"/>
                <a:sym typeface="Times New Roman"/>
              </a:rPr>
              <a:t>JSON Response:</a:t>
            </a:r>
            <a:endParaRPr sz="1400" b="1">
              <a:solidFill>
                <a:srgbClr val="374151"/>
              </a:solidFill>
              <a:latin typeface="Times New Roman"/>
              <a:ea typeface="Times New Roman"/>
              <a:cs typeface="Times New Roman"/>
              <a:sym typeface="Times New Roman"/>
            </a:endParaRPr>
          </a:p>
          <a:p>
            <a:pPr marL="457200" lvl="0" indent="-317500" algn="just" rtl="0">
              <a:spcBef>
                <a:spcPts val="0"/>
              </a:spcBef>
              <a:spcAft>
                <a:spcPts val="0"/>
              </a:spcAft>
              <a:buClr>
                <a:srgbClr val="374151"/>
              </a:buClr>
              <a:buSzPts val="1400"/>
              <a:buFont typeface="Times New Roman"/>
              <a:buChar char="●"/>
            </a:pPr>
            <a:r>
              <a:rPr lang="en" sz="1400">
                <a:solidFill>
                  <a:srgbClr val="374151"/>
                </a:solidFill>
                <a:latin typeface="Times New Roman"/>
                <a:ea typeface="Times New Roman"/>
                <a:cs typeface="Times New Roman"/>
                <a:sym typeface="Times New Roman"/>
              </a:rPr>
              <a:t>The JSON response is constructed with an appropriate content type.</a:t>
            </a:r>
            <a:endParaRPr sz="1400">
              <a:solidFill>
                <a:srgbClr val="374151"/>
              </a:solidFill>
              <a:latin typeface="Times New Roman"/>
              <a:ea typeface="Times New Roman"/>
              <a:cs typeface="Times New Roman"/>
              <a:sym typeface="Times New Roman"/>
            </a:endParaRPr>
          </a:p>
          <a:p>
            <a:pPr marL="457200" lvl="0" indent="-317500" algn="just" rtl="0">
              <a:spcBef>
                <a:spcPts val="0"/>
              </a:spcBef>
              <a:spcAft>
                <a:spcPts val="0"/>
              </a:spcAft>
              <a:buClr>
                <a:srgbClr val="374151"/>
              </a:buClr>
              <a:buSzPts val="1400"/>
              <a:buFont typeface="Times New Roman"/>
              <a:buChar char="●"/>
            </a:pPr>
            <a:r>
              <a:rPr lang="en" sz="1400">
                <a:solidFill>
                  <a:srgbClr val="374151"/>
                </a:solidFill>
                <a:latin typeface="Times New Roman"/>
                <a:ea typeface="Times New Roman"/>
                <a:cs typeface="Times New Roman"/>
                <a:sym typeface="Times New Roman"/>
              </a:rPr>
              <a:t>The response is sent to the client socket.</a:t>
            </a:r>
            <a:endParaRPr sz="1400">
              <a:solidFill>
                <a:srgbClr val="374151"/>
              </a:solidFill>
              <a:latin typeface="Times New Roman"/>
              <a:ea typeface="Times New Roman"/>
              <a:cs typeface="Times New Roman"/>
              <a:sym typeface="Times New Roman"/>
            </a:endParaRPr>
          </a:p>
          <a:p>
            <a:pPr marL="0" lvl="0" indent="0" algn="l" rtl="0">
              <a:spcBef>
                <a:spcPts val="0"/>
              </a:spcBef>
              <a:spcAft>
                <a:spcPts val="0"/>
              </a:spcAft>
              <a:buNone/>
            </a:pPr>
            <a:endParaRPr sz="1200">
              <a:solidFill>
                <a:srgbClr val="374151"/>
              </a:solidFill>
              <a:latin typeface="Roboto"/>
              <a:ea typeface="Roboto"/>
              <a:cs typeface="Roboto"/>
              <a:sym typeface="Roboto"/>
            </a:endParaRPr>
          </a:p>
        </p:txBody>
      </p:sp>
      <p:pic>
        <p:nvPicPr>
          <p:cNvPr id="192" name="Google Shape;192;p29"/>
          <p:cNvPicPr preferRelativeResize="0"/>
          <p:nvPr/>
        </p:nvPicPr>
        <p:blipFill>
          <a:blip r:embed="rId3">
            <a:alphaModFix/>
          </a:blip>
          <a:stretch>
            <a:fillRect/>
          </a:stretch>
        </p:blipFill>
        <p:spPr>
          <a:xfrm>
            <a:off x="5532125" y="187450"/>
            <a:ext cx="4457700" cy="45066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C657F-EF76-5A74-A24F-EF6C3D8EFD84}"/>
              </a:ext>
            </a:extLst>
          </p:cNvPr>
          <p:cNvSpPr>
            <a:spLocks noGrp="1"/>
          </p:cNvSpPr>
          <p:nvPr>
            <p:ph type="title"/>
          </p:nvPr>
        </p:nvSpPr>
        <p:spPr>
          <a:xfrm>
            <a:off x="729450" y="535925"/>
            <a:ext cx="7688700" cy="535200"/>
          </a:xfrm>
        </p:spPr>
        <p:txBody>
          <a:bodyPr>
            <a:normAutofit fontScale="90000"/>
          </a:bodyPr>
          <a:lstStyle/>
          <a:p>
            <a:r>
              <a:rPr lang="en-US" dirty="0" err="1">
                <a:latin typeface="Times New Roman" panose="02020603050405020304" pitchFamily="18" charset="0"/>
                <a:cs typeface="Times New Roman" panose="02020603050405020304" pitchFamily="18" charset="0"/>
              </a:rPr>
              <a:t>ThingSpeak</a:t>
            </a:r>
            <a:r>
              <a:rPr lang="en-US" dirty="0">
                <a:latin typeface="Times New Roman" panose="02020603050405020304" pitchFamily="18" charset="0"/>
                <a:cs typeface="Times New Roman" panose="02020603050405020304" pitchFamily="18" charset="0"/>
              </a:rPr>
              <a:t> for IOT</a:t>
            </a:r>
          </a:p>
        </p:txBody>
      </p:sp>
      <p:sp>
        <p:nvSpPr>
          <p:cNvPr id="3" name="Text Placeholder 2">
            <a:extLst>
              <a:ext uri="{FF2B5EF4-FFF2-40B4-BE49-F238E27FC236}">
                <a16:creationId xmlns:a16="http://schemas.microsoft.com/office/drawing/2014/main" id="{F563E309-4A8D-A32E-A384-A4A5F60E28BF}"/>
              </a:ext>
            </a:extLst>
          </p:cNvPr>
          <p:cNvSpPr>
            <a:spLocks noGrp="1"/>
          </p:cNvSpPr>
          <p:nvPr>
            <p:ph type="body" idx="1"/>
          </p:nvPr>
        </p:nvSpPr>
        <p:spPr>
          <a:xfrm>
            <a:off x="626322" y="1512542"/>
            <a:ext cx="4055681" cy="3313840"/>
          </a:xfrm>
        </p:spPr>
        <p:txBody>
          <a:bodyPr>
            <a:normAutofit fontScale="92500" lnSpcReduction="10000"/>
          </a:bodyPr>
          <a:lstStyle/>
          <a:p>
            <a:r>
              <a:rPr lang="en-US" b="0" i="0" dirty="0" err="1">
                <a:solidFill>
                  <a:srgbClr val="374151"/>
                </a:solidFill>
                <a:effectLst/>
                <a:latin typeface="Times New Roman" panose="02020603050405020304" pitchFamily="18" charset="0"/>
                <a:cs typeface="Times New Roman" panose="02020603050405020304" pitchFamily="18" charset="0"/>
              </a:rPr>
              <a:t>ThingSpeak</a:t>
            </a:r>
            <a:r>
              <a:rPr lang="en-US" b="0" i="0" dirty="0">
                <a:solidFill>
                  <a:srgbClr val="374151"/>
                </a:solidFill>
                <a:effectLst/>
                <a:latin typeface="Times New Roman" panose="02020603050405020304" pitchFamily="18" charset="0"/>
                <a:cs typeface="Times New Roman" panose="02020603050405020304" pitchFamily="18" charset="0"/>
              </a:rPr>
              <a:t> is an IoT analytics platform that allows users to collect, analyze, and visualize data from sensors or devices.</a:t>
            </a:r>
          </a:p>
          <a:p>
            <a:r>
              <a:rPr kumimoji="0" lang="en-US" altLang="en-US" b="0" i="0" u="none" strike="noStrike" cap="none" normalizeH="0" baseline="0" dirty="0">
                <a:ln>
                  <a:noFill/>
                </a:ln>
                <a:solidFill>
                  <a:srgbClr val="374151"/>
                </a:solidFill>
                <a:effectLst/>
                <a:latin typeface="Times New Roman" panose="02020603050405020304" pitchFamily="18" charset="0"/>
                <a:cs typeface="Times New Roman" panose="02020603050405020304" pitchFamily="18" charset="0"/>
              </a:rPr>
              <a:t>The script uses a </a:t>
            </a:r>
            <a:r>
              <a:rPr kumimoji="0" lang="en-US" altLang="en-US" b="0" i="0" u="none" strike="noStrike" cap="none" normalizeH="0" baseline="0" dirty="0" err="1">
                <a:ln>
                  <a:noFill/>
                </a:ln>
                <a:solidFill>
                  <a:srgbClr val="374151"/>
                </a:solidFill>
                <a:effectLst/>
                <a:latin typeface="Times New Roman" panose="02020603050405020304" pitchFamily="18" charset="0"/>
                <a:cs typeface="Times New Roman" panose="02020603050405020304" pitchFamily="18" charset="0"/>
              </a:rPr>
              <a:t>ThingSpeak</a:t>
            </a:r>
            <a:r>
              <a:rPr kumimoji="0" lang="en-US" altLang="en-US" b="0" i="0" u="none" strike="noStrike" cap="none" normalizeH="0" baseline="0" dirty="0">
                <a:ln>
                  <a:noFill/>
                </a:ln>
                <a:solidFill>
                  <a:srgbClr val="374151"/>
                </a:solidFill>
                <a:effectLst/>
                <a:latin typeface="Times New Roman" panose="02020603050405020304" pitchFamily="18" charset="0"/>
                <a:cs typeface="Times New Roman" panose="02020603050405020304" pitchFamily="18" charset="0"/>
              </a:rPr>
              <a:t> API key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THINGSPEAK_API_KEY</a:t>
            </a:r>
            <a:r>
              <a:rPr kumimoji="0" lang="en-US" altLang="en-US" b="0" i="0" u="none" strike="noStrike" cap="none" normalizeH="0" baseline="0" dirty="0">
                <a:ln>
                  <a:noFill/>
                </a:ln>
                <a:solidFill>
                  <a:srgbClr val="374151"/>
                </a:solidFill>
                <a:effectLst/>
                <a:latin typeface="Times New Roman" panose="02020603050405020304" pitchFamily="18" charset="0"/>
                <a:cs typeface="Times New Roman" panose="02020603050405020304" pitchFamily="18" charset="0"/>
              </a:rPr>
              <a:t>) and a channel ID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THINGSPEAK_CHANNEL_ID</a:t>
            </a:r>
            <a:r>
              <a:rPr kumimoji="0" lang="en-US" altLang="en-US" b="0" i="0" u="none" strike="noStrike" cap="none" normalizeH="0" baseline="0" dirty="0">
                <a:ln>
                  <a:noFill/>
                </a:ln>
                <a:solidFill>
                  <a:srgbClr val="374151"/>
                </a:solidFill>
                <a:effectLst/>
                <a:latin typeface="Times New Roman" panose="02020603050405020304" pitchFamily="18" charset="0"/>
                <a:cs typeface="Times New Roman" panose="02020603050405020304" pitchFamily="18" charset="0"/>
              </a:rPr>
              <a:t>) for authentication when sending data to </a:t>
            </a:r>
            <a:r>
              <a:rPr kumimoji="0" lang="en-US" altLang="en-US" b="0" i="0" u="none" strike="noStrike" cap="none" normalizeH="0" baseline="0" dirty="0" err="1">
                <a:ln>
                  <a:noFill/>
                </a:ln>
                <a:solidFill>
                  <a:srgbClr val="374151"/>
                </a:solidFill>
                <a:effectLst/>
                <a:latin typeface="Times New Roman" panose="02020603050405020304" pitchFamily="18" charset="0"/>
                <a:cs typeface="Times New Roman" panose="02020603050405020304" pitchFamily="18" charset="0"/>
              </a:rPr>
              <a:t>ThingSpeak</a:t>
            </a:r>
            <a:r>
              <a:rPr kumimoji="0" lang="en-US" altLang="en-US" b="0" i="0" u="none" strike="noStrike" cap="none" normalizeH="0" baseline="0" dirty="0">
                <a:ln>
                  <a:noFill/>
                </a:ln>
                <a:solidFill>
                  <a:srgbClr val="374151"/>
                </a:solidFill>
                <a:effectLst/>
                <a:latin typeface="Times New Roman" panose="02020603050405020304" pitchFamily="18" charset="0"/>
                <a:cs typeface="Times New Roman" panose="02020603050405020304" pitchFamily="18" charset="0"/>
              </a:rPr>
              <a:t>.</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r>
              <a:rPr lang="en-US" b="0" i="0" dirty="0">
                <a:solidFill>
                  <a:srgbClr val="374151"/>
                </a:solidFill>
                <a:effectLst/>
                <a:latin typeface="Times New Roman" panose="02020603050405020304" pitchFamily="18" charset="0"/>
                <a:cs typeface="Times New Roman" panose="02020603050405020304" pitchFamily="18" charset="0"/>
              </a:rPr>
              <a:t>Data is sent to </a:t>
            </a:r>
            <a:r>
              <a:rPr lang="en-US" b="0" i="0" dirty="0" err="1">
                <a:solidFill>
                  <a:srgbClr val="374151"/>
                </a:solidFill>
                <a:effectLst/>
                <a:latin typeface="Times New Roman" panose="02020603050405020304" pitchFamily="18" charset="0"/>
                <a:cs typeface="Times New Roman" panose="02020603050405020304" pitchFamily="18" charset="0"/>
              </a:rPr>
              <a:t>ThingSpeak</a:t>
            </a:r>
            <a:r>
              <a:rPr lang="en-US" b="0" i="0" dirty="0">
                <a:solidFill>
                  <a:srgbClr val="374151"/>
                </a:solidFill>
                <a:effectLst/>
                <a:latin typeface="Times New Roman" panose="02020603050405020304" pitchFamily="18" charset="0"/>
                <a:cs typeface="Times New Roman" panose="02020603050405020304" pitchFamily="18" charset="0"/>
              </a:rPr>
              <a:t> using HTTP GET requests. The script constructs a URL with sensor data fields and performs a GET request to update the </a:t>
            </a:r>
            <a:r>
              <a:rPr lang="en-US" b="0" i="0" dirty="0" err="1">
                <a:solidFill>
                  <a:srgbClr val="374151"/>
                </a:solidFill>
                <a:effectLst/>
                <a:latin typeface="Times New Roman" panose="02020603050405020304" pitchFamily="18" charset="0"/>
                <a:cs typeface="Times New Roman" panose="02020603050405020304" pitchFamily="18" charset="0"/>
              </a:rPr>
              <a:t>ThingSpeak</a:t>
            </a:r>
            <a:r>
              <a:rPr lang="en-US" b="0" i="0" dirty="0">
                <a:solidFill>
                  <a:srgbClr val="374151"/>
                </a:solidFill>
                <a:effectLst/>
                <a:latin typeface="Times New Roman" panose="02020603050405020304" pitchFamily="18" charset="0"/>
                <a:cs typeface="Times New Roman" panose="02020603050405020304" pitchFamily="18" charset="0"/>
              </a:rPr>
              <a:t> channel.</a:t>
            </a:r>
          </a:p>
          <a:p>
            <a:r>
              <a:rPr lang="en-US" b="0" i="0" dirty="0" err="1">
                <a:solidFill>
                  <a:srgbClr val="374151"/>
                </a:solidFill>
                <a:effectLst/>
                <a:latin typeface="Times New Roman" panose="02020603050405020304" pitchFamily="18" charset="0"/>
                <a:cs typeface="Times New Roman" panose="02020603050405020304" pitchFamily="18" charset="0"/>
              </a:rPr>
              <a:t>ThingSpeak</a:t>
            </a:r>
            <a:r>
              <a:rPr lang="en-US" b="0" i="0" dirty="0">
                <a:solidFill>
                  <a:srgbClr val="374151"/>
                </a:solidFill>
                <a:effectLst/>
                <a:latin typeface="Times New Roman" panose="02020603050405020304" pitchFamily="18" charset="0"/>
                <a:cs typeface="Times New Roman" panose="02020603050405020304" pitchFamily="18" charset="0"/>
              </a:rPr>
              <a:t> simplifies the integration of IoT devices by providing an easy-to-use platform for data storage and visualization. The script demonstrates how sensor data can be seamlessly integrated with </a:t>
            </a:r>
            <a:r>
              <a:rPr lang="en-US" b="0" i="0" dirty="0" err="1">
                <a:solidFill>
                  <a:srgbClr val="374151"/>
                </a:solidFill>
                <a:effectLst/>
                <a:latin typeface="Times New Roman" panose="02020603050405020304" pitchFamily="18" charset="0"/>
                <a:cs typeface="Times New Roman" panose="02020603050405020304" pitchFamily="18" charset="0"/>
              </a:rPr>
              <a:t>ThingSpeak</a:t>
            </a:r>
            <a:r>
              <a:rPr lang="en-US" sz="1200" b="0" i="0" dirty="0">
                <a:solidFill>
                  <a:srgbClr val="374151"/>
                </a:solidFill>
                <a:effectLst/>
                <a:latin typeface="Times New Roman" panose="02020603050405020304" pitchFamily="18" charset="0"/>
                <a:cs typeface="Times New Roman" panose="02020603050405020304" pitchFamily="18" charset="0"/>
              </a:rPr>
              <a:t>.</a:t>
            </a:r>
          </a:p>
          <a:p>
            <a:endParaRPr lang="en-US" dirty="0">
              <a:solidFill>
                <a:srgbClr val="374151"/>
              </a:solidFill>
              <a:latin typeface="Söhne"/>
            </a:endParaRPr>
          </a:p>
          <a:p>
            <a:endParaRPr lang="en-US" b="0" i="0" dirty="0">
              <a:solidFill>
                <a:srgbClr val="374151"/>
              </a:solidFill>
              <a:effectLst/>
              <a:latin typeface="Söhne"/>
            </a:endParaRPr>
          </a:p>
          <a:p>
            <a:endParaRPr lang="en-US" dirty="0"/>
          </a:p>
        </p:txBody>
      </p:sp>
      <p:pic>
        <p:nvPicPr>
          <p:cNvPr id="9" name="Picture 8" descr="A screen shot of a graph&#10;&#10;Description automatically generated">
            <a:extLst>
              <a:ext uri="{FF2B5EF4-FFF2-40B4-BE49-F238E27FC236}">
                <a16:creationId xmlns:a16="http://schemas.microsoft.com/office/drawing/2014/main" id="{AE565CE6-C6BF-A3D8-68BA-A0D2E89B7273}"/>
              </a:ext>
            </a:extLst>
          </p:cNvPr>
          <p:cNvPicPr>
            <a:picLocks noChangeAspect="1"/>
          </p:cNvPicPr>
          <p:nvPr/>
        </p:nvPicPr>
        <p:blipFill>
          <a:blip r:embed="rId2"/>
          <a:stretch>
            <a:fillRect/>
          </a:stretch>
        </p:blipFill>
        <p:spPr>
          <a:xfrm>
            <a:off x="5067014" y="141643"/>
            <a:ext cx="3801256" cy="2416161"/>
          </a:xfrm>
          <a:prstGeom prst="rect">
            <a:avLst/>
          </a:prstGeom>
        </p:spPr>
      </p:pic>
      <p:pic>
        <p:nvPicPr>
          <p:cNvPr id="11" name="Picture 10" descr="A screen shot of a graph&#10;&#10;Description automatically generated">
            <a:extLst>
              <a:ext uri="{FF2B5EF4-FFF2-40B4-BE49-F238E27FC236}">
                <a16:creationId xmlns:a16="http://schemas.microsoft.com/office/drawing/2014/main" id="{40AFD853-77D1-E720-404D-370DA5AE7590}"/>
              </a:ext>
            </a:extLst>
          </p:cNvPr>
          <p:cNvPicPr>
            <a:picLocks noChangeAspect="1"/>
          </p:cNvPicPr>
          <p:nvPr/>
        </p:nvPicPr>
        <p:blipFill>
          <a:blip r:embed="rId3"/>
          <a:stretch>
            <a:fillRect/>
          </a:stretch>
        </p:blipFill>
        <p:spPr>
          <a:xfrm>
            <a:off x="5067014" y="2585697"/>
            <a:ext cx="3801256" cy="2557804"/>
          </a:xfrm>
          <a:prstGeom prst="rect">
            <a:avLst/>
          </a:prstGeom>
        </p:spPr>
      </p:pic>
    </p:spTree>
    <p:extLst>
      <p:ext uri="{BB962C8B-B14F-4D97-AF65-F5344CB8AC3E}">
        <p14:creationId xmlns:p14="http://schemas.microsoft.com/office/powerpoint/2010/main" val="1656273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title"/>
          </p:nvPr>
        </p:nvSpPr>
        <p:spPr>
          <a:xfrm>
            <a:off x="633450" y="6465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Times New Roman"/>
                <a:ea typeface="Times New Roman"/>
                <a:cs typeface="Times New Roman"/>
                <a:sym typeface="Times New Roman"/>
              </a:rPr>
              <a:t>Non functional requirements</a:t>
            </a:r>
            <a:endParaRPr>
              <a:latin typeface="Times New Roman"/>
              <a:ea typeface="Times New Roman"/>
              <a:cs typeface="Times New Roman"/>
              <a:sym typeface="Times New Roman"/>
            </a:endParaRPr>
          </a:p>
        </p:txBody>
      </p:sp>
      <p:sp>
        <p:nvSpPr>
          <p:cNvPr id="198" name="Google Shape;198;p30"/>
          <p:cNvSpPr txBox="1">
            <a:spLocks noGrp="1"/>
          </p:cNvSpPr>
          <p:nvPr>
            <p:ph type="body" idx="1"/>
          </p:nvPr>
        </p:nvSpPr>
        <p:spPr>
          <a:xfrm>
            <a:off x="729450" y="1465025"/>
            <a:ext cx="7688700" cy="349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dirty="0">
                <a:solidFill>
                  <a:srgbClr val="000000"/>
                </a:solidFill>
                <a:latin typeface="Times New Roman"/>
                <a:ea typeface="Times New Roman"/>
                <a:cs typeface="Times New Roman"/>
                <a:sym typeface="Times New Roman"/>
              </a:rPr>
              <a:t>Performance :-</a:t>
            </a:r>
            <a:endParaRPr sz="1500" b="1" dirty="0">
              <a:solidFill>
                <a:srgbClr val="000000"/>
              </a:solidFill>
              <a:latin typeface="Times New Roman"/>
              <a:ea typeface="Times New Roman"/>
              <a:cs typeface="Times New Roman"/>
              <a:sym typeface="Times New Roman"/>
            </a:endParaRPr>
          </a:p>
          <a:p>
            <a:pPr marL="457200" lvl="0" indent="-311150" algn="l" rtl="0">
              <a:spcBef>
                <a:spcPts val="0"/>
              </a:spcBef>
              <a:spcAft>
                <a:spcPts val="0"/>
              </a:spcAft>
              <a:buClr>
                <a:srgbClr val="000000"/>
              </a:buClr>
              <a:buSzPts val="1300"/>
              <a:buFont typeface="Times New Roman"/>
              <a:buChar char="●"/>
            </a:pPr>
            <a:r>
              <a:rPr lang="en" dirty="0">
                <a:solidFill>
                  <a:srgbClr val="000000"/>
                </a:solidFill>
                <a:latin typeface="Times New Roman"/>
                <a:ea typeface="Times New Roman"/>
                <a:cs typeface="Times New Roman"/>
                <a:sym typeface="Times New Roman"/>
              </a:rPr>
              <a:t>Efficient Sensor Readings: The code aims to efficiently read sensor data by performing readings at a specified refresh rate (refresh_rate=10 seconds by default).</a:t>
            </a:r>
            <a:endParaRPr dirty="0">
              <a:solidFill>
                <a:srgbClr val="000000"/>
              </a:solidFill>
              <a:latin typeface="Times New Roman"/>
              <a:ea typeface="Times New Roman"/>
              <a:cs typeface="Times New Roman"/>
              <a:sym typeface="Times New Roman"/>
            </a:endParaRPr>
          </a:p>
          <a:p>
            <a:pPr marL="457200" lvl="0" indent="-311150" algn="l" rtl="0">
              <a:spcBef>
                <a:spcPts val="0"/>
              </a:spcBef>
              <a:spcAft>
                <a:spcPts val="0"/>
              </a:spcAft>
              <a:buClr>
                <a:srgbClr val="000000"/>
              </a:buClr>
              <a:buSzPts val="1300"/>
              <a:buFont typeface="Times New Roman"/>
              <a:buChar char="●"/>
            </a:pPr>
            <a:r>
              <a:rPr lang="en" dirty="0">
                <a:solidFill>
                  <a:srgbClr val="000000"/>
                </a:solidFill>
                <a:latin typeface="Times New Roman"/>
                <a:ea typeface="Times New Roman"/>
                <a:cs typeface="Times New Roman"/>
                <a:sym typeface="Times New Roman"/>
              </a:rPr>
              <a:t>Optimized I2C Communication: The I2C communication with sensors is configured with a specified frequency (freq=100000) to optimize data transfer performance.</a:t>
            </a:r>
            <a:endParaRPr dirty="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 sz="1500" b="1" dirty="0">
                <a:solidFill>
                  <a:srgbClr val="000000"/>
                </a:solidFill>
                <a:latin typeface="Times New Roman"/>
                <a:ea typeface="Times New Roman"/>
                <a:cs typeface="Times New Roman"/>
                <a:sym typeface="Times New Roman"/>
              </a:rPr>
              <a:t>Reliability :-</a:t>
            </a:r>
            <a:endParaRPr sz="1500" b="1" dirty="0">
              <a:solidFill>
                <a:srgbClr val="000000"/>
              </a:solidFill>
              <a:latin typeface="Times New Roman"/>
              <a:ea typeface="Times New Roman"/>
              <a:cs typeface="Times New Roman"/>
              <a:sym typeface="Times New Roman"/>
            </a:endParaRPr>
          </a:p>
          <a:p>
            <a:pPr marL="457200" lvl="0" indent="-311150" algn="l" rtl="0">
              <a:spcBef>
                <a:spcPts val="0"/>
              </a:spcBef>
              <a:spcAft>
                <a:spcPts val="0"/>
              </a:spcAft>
              <a:buClr>
                <a:srgbClr val="000000"/>
              </a:buClr>
              <a:buSzPts val="1300"/>
              <a:buFont typeface="Times New Roman"/>
              <a:buChar char="●"/>
            </a:pPr>
            <a:r>
              <a:rPr lang="en" b="1" dirty="0">
                <a:solidFill>
                  <a:srgbClr val="000000"/>
                </a:solidFill>
                <a:latin typeface="Times New Roman"/>
                <a:ea typeface="Times New Roman"/>
                <a:cs typeface="Times New Roman"/>
                <a:sym typeface="Times New Roman"/>
              </a:rPr>
              <a:t>Observer Design Pattern: </a:t>
            </a:r>
            <a:r>
              <a:rPr lang="en" dirty="0">
                <a:solidFill>
                  <a:srgbClr val="000000"/>
                </a:solidFill>
                <a:latin typeface="Times New Roman"/>
                <a:ea typeface="Times New Roman"/>
                <a:cs typeface="Times New Roman"/>
                <a:sym typeface="Times New Roman"/>
              </a:rPr>
              <a:t>The code implements the Observer design pattern to create a reliable and loosely coupled architecture for handling sensor data. This pattern enhances the flexibility and maintainability of the system.</a:t>
            </a:r>
            <a:endParaRPr dirty="0">
              <a:solidFill>
                <a:srgbClr val="000000"/>
              </a:solidFill>
              <a:latin typeface="Times New Roman"/>
              <a:ea typeface="Times New Roman"/>
              <a:cs typeface="Times New Roman"/>
              <a:sym typeface="Times New Roman"/>
            </a:endParaRPr>
          </a:p>
          <a:p>
            <a:pPr marL="457200" lvl="0" indent="-311150" algn="l" rtl="0">
              <a:spcBef>
                <a:spcPts val="0"/>
              </a:spcBef>
              <a:spcAft>
                <a:spcPts val="0"/>
              </a:spcAft>
              <a:buClr>
                <a:srgbClr val="000000"/>
              </a:buClr>
              <a:buSzPts val="1300"/>
              <a:buFont typeface="Times New Roman"/>
              <a:buChar char="●"/>
            </a:pPr>
            <a:r>
              <a:rPr lang="en" b="1" dirty="0">
                <a:solidFill>
                  <a:srgbClr val="000000"/>
                </a:solidFill>
                <a:latin typeface="Times New Roman"/>
                <a:ea typeface="Times New Roman"/>
                <a:cs typeface="Times New Roman"/>
                <a:sym typeface="Times New Roman"/>
              </a:rPr>
              <a:t>Dynamic Sensor Data Loading:</a:t>
            </a:r>
            <a:r>
              <a:rPr lang="en" dirty="0">
                <a:solidFill>
                  <a:srgbClr val="000000"/>
                </a:solidFill>
                <a:latin typeface="Times New Roman"/>
                <a:ea typeface="Times New Roman"/>
                <a:cs typeface="Times New Roman"/>
                <a:sym typeface="Times New Roman"/>
              </a:rPr>
              <a:t> Sensor data is read dynamically during runtime, allowing for reliable and up-to-date information without the need for constant code modifications.</a:t>
            </a:r>
            <a:endParaRPr dirty="0">
              <a:solidFill>
                <a:srgbClr val="000000"/>
              </a:solidFill>
              <a:latin typeface="Times New Roman"/>
              <a:ea typeface="Times New Roman"/>
              <a:cs typeface="Times New Roman"/>
              <a:sym typeface="Times New Roman"/>
            </a:endParaRPr>
          </a:p>
          <a:p>
            <a:pPr marL="457200" lvl="0" indent="-311150" algn="l" rtl="0">
              <a:spcBef>
                <a:spcPts val="0"/>
              </a:spcBef>
              <a:spcAft>
                <a:spcPts val="0"/>
              </a:spcAft>
              <a:buClr>
                <a:srgbClr val="000000"/>
              </a:buClr>
              <a:buSzPts val="1300"/>
              <a:buFont typeface="Times New Roman"/>
              <a:buChar char="●"/>
            </a:pPr>
            <a:r>
              <a:rPr lang="en" b="1" dirty="0">
                <a:solidFill>
                  <a:srgbClr val="000000"/>
                </a:solidFill>
                <a:latin typeface="Times New Roman"/>
                <a:ea typeface="Times New Roman"/>
                <a:cs typeface="Times New Roman"/>
                <a:sym typeface="Times New Roman"/>
              </a:rPr>
              <a:t>Handling WLAN Connection:</a:t>
            </a:r>
            <a:r>
              <a:rPr lang="en" dirty="0">
                <a:solidFill>
                  <a:srgbClr val="000000"/>
                </a:solidFill>
                <a:latin typeface="Times New Roman"/>
                <a:ea typeface="Times New Roman"/>
                <a:cs typeface="Times New Roman"/>
                <a:sym typeface="Times New Roman"/>
              </a:rPr>
              <a:t> The code includes a loop that waits until a WLAN connection is established (while not wlan.isconnected():). This ensures that the server is connected to the WLAN before proceeding.</a:t>
            </a:r>
            <a:endParaRPr dirty="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dirty="0">
              <a:solidFill>
                <a:srgbClr val="000000"/>
              </a:solidFill>
              <a:latin typeface="Times New Roman"/>
              <a:ea typeface="Times New Roman"/>
              <a:cs typeface="Times New Roman"/>
              <a:sym typeface="Times New Roman"/>
            </a:endParaRPr>
          </a:p>
          <a:p>
            <a:pPr marL="457200" lvl="0" indent="0" algn="l" rtl="0">
              <a:spcBef>
                <a:spcPts val="0"/>
              </a:spcBef>
              <a:spcAft>
                <a:spcPts val="0"/>
              </a:spcAft>
              <a:buNone/>
            </a:pPr>
            <a:endParaRPr dirty="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dirty="0">
              <a:solidFill>
                <a:srgbClr val="000000"/>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635750" y="6316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Times New Roman"/>
                <a:ea typeface="Times New Roman"/>
                <a:cs typeface="Times New Roman"/>
                <a:sym typeface="Times New Roman"/>
              </a:rPr>
              <a:t>Objectives : </a:t>
            </a:r>
            <a:endParaRPr>
              <a:latin typeface="Times New Roman"/>
              <a:ea typeface="Times New Roman"/>
              <a:cs typeface="Times New Roman"/>
              <a:sym typeface="Times New Roman"/>
            </a:endParaRPr>
          </a:p>
        </p:txBody>
      </p:sp>
      <p:sp>
        <p:nvSpPr>
          <p:cNvPr id="93" name="Google Shape;93;p14"/>
          <p:cNvSpPr txBox="1">
            <a:spLocks noGrp="1"/>
          </p:cNvSpPr>
          <p:nvPr>
            <p:ph type="body" idx="1"/>
          </p:nvPr>
        </p:nvSpPr>
        <p:spPr>
          <a:xfrm>
            <a:off x="727650" y="1594825"/>
            <a:ext cx="7688700" cy="29751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500">
                <a:solidFill>
                  <a:srgbClr val="374151"/>
                </a:solidFill>
                <a:latin typeface="Times New Roman"/>
                <a:ea typeface="Times New Roman"/>
                <a:cs typeface="Times New Roman"/>
                <a:sym typeface="Times New Roman"/>
              </a:rPr>
              <a:t>Environmental monitoring is crucial for understanding and responding to changing conditions. As our world faces various environmental challenges, having the ability to gather and interpret sensor data becomes paramount. Whether it's tracking air quality, temperature fluctuations, or other key metrics, a robust environmental monitoring system is essential for informed decision-making.</a:t>
            </a:r>
            <a:endParaRPr sz="1500">
              <a:solidFill>
                <a:srgbClr val="374151"/>
              </a:solidFill>
              <a:latin typeface="Times New Roman"/>
              <a:ea typeface="Times New Roman"/>
              <a:cs typeface="Times New Roman"/>
              <a:sym typeface="Times New Roman"/>
            </a:endParaRPr>
          </a:p>
          <a:p>
            <a:pPr marL="0" lvl="0" indent="0" algn="just" rtl="0">
              <a:spcBef>
                <a:spcPts val="1200"/>
              </a:spcBef>
              <a:spcAft>
                <a:spcPts val="0"/>
              </a:spcAft>
              <a:buNone/>
            </a:pPr>
            <a:r>
              <a:rPr lang="en" sz="1500">
                <a:solidFill>
                  <a:srgbClr val="374151"/>
                </a:solidFill>
                <a:latin typeface="Times New Roman"/>
                <a:ea typeface="Times New Roman"/>
                <a:cs typeface="Times New Roman"/>
                <a:sym typeface="Times New Roman"/>
              </a:rPr>
              <a:t>The primary objective of this project is to develop a comprehensive software system that addresses the challenges of environmental monitoring. This system aims to seamlessly collect, summarize, and present sensor data, providing valuable insights into the surrounding environment</a:t>
            </a:r>
            <a:endParaRPr sz="1500">
              <a:solidFill>
                <a:srgbClr val="374151"/>
              </a:solidFill>
              <a:latin typeface="Times New Roman"/>
              <a:ea typeface="Times New Roman"/>
              <a:cs typeface="Times New Roman"/>
              <a:sym typeface="Times New Roman"/>
            </a:endParaRPr>
          </a:p>
          <a:p>
            <a:pPr marL="0" lvl="0" indent="0" algn="just" rtl="0">
              <a:spcBef>
                <a:spcPts val="1200"/>
              </a:spcBef>
              <a:spcAft>
                <a:spcPts val="1200"/>
              </a:spcAft>
              <a:buNone/>
            </a:pPr>
            <a:r>
              <a:rPr lang="en" sz="1500">
                <a:solidFill>
                  <a:srgbClr val="374151"/>
                </a:solidFill>
                <a:latin typeface="Times New Roman"/>
                <a:ea typeface="Times New Roman"/>
                <a:cs typeface="Times New Roman"/>
                <a:sym typeface="Times New Roman"/>
              </a:rPr>
              <a:t>A key focus lies in the development of a universal communication protocol that ensures interoperability across diverse sensors and communication channels. </a:t>
            </a:r>
            <a:endParaRPr sz="1500">
              <a:solidFill>
                <a:srgbClr val="37415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1"/>
          <p:cNvSpPr txBox="1">
            <a:spLocks noGrp="1"/>
          </p:cNvSpPr>
          <p:nvPr>
            <p:ph type="body" idx="1"/>
          </p:nvPr>
        </p:nvSpPr>
        <p:spPr>
          <a:xfrm>
            <a:off x="389225" y="1136725"/>
            <a:ext cx="7688700" cy="39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solidFill>
                  <a:srgbClr val="374151"/>
                </a:solidFill>
                <a:latin typeface="Times New Roman"/>
                <a:ea typeface="Times New Roman"/>
                <a:cs typeface="Times New Roman"/>
                <a:sym typeface="Times New Roman"/>
              </a:rPr>
              <a:t>Maintainability:</a:t>
            </a:r>
            <a:endParaRPr sz="1400" b="1" dirty="0">
              <a:solidFill>
                <a:srgbClr val="374151"/>
              </a:solidFill>
              <a:latin typeface="Times New Roman"/>
              <a:ea typeface="Times New Roman"/>
              <a:cs typeface="Times New Roman"/>
              <a:sym typeface="Times New Roman"/>
            </a:endParaRPr>
          </a:p>
          <a:p>
            <a:pPr marL="457200" lvl="0" indent="-304800" algn="l" rtl="0">
              <a:spcBef>
                <a:spcPts val="0"/>
              </a:spcBef>
              <a:spcAft>
                <a:spcPts val="0"/>
              </a:spcAft>
              <a:buClr>
                <a:srgbClr val="374151"/>
              </a:buClr>
              <a:buSzPts val="1200"/>
              <a:buFont typeface="Times New Roman"/>
              <a:buChar char="●"/>
            </a:pPr>
            <a:r>
              <a:rPr lang="en" dirty="0">
                <a:solidFill>
                  <a:srgbClr val="374151"/>
                </a:solidFill>
                <a:latin typeface="Times New Roman"/>
                <a:ea typeface="Times New Roman"/>
                <a:cs typeface="Times New Roman"/>
                <a:sym typeface="Times New Roman"/>
              </a:rPr>
              <a:t>Changes in one component (e.g., the </a:t>
            </a:r>
            <a:r>
              <a:rPr lang="en" sz="1150" dirty="0">
                <a:solidFill>
                  <a:srgbClr val="374151"/>
                </a:solidFill>
                <a:latin typeface="Times New Roman"/>
                <a:ea typeface="Times New Roman"/>
                <a:cs typeface="Times New Roman"/>
                <a:sym typeface="Times New Roman"/>
              </a:rPr>
              <a:t>BME680_I2C</a:t>
            </a:r>
            <a:r>
              <a:rPr lang="en" dirty="0">
                <a:solidFill>
                  <a:srgbClr val="374151"/>
                </a:solidFill>
                <a:latin typeface="Times New Roman"/>
                <a:ea typeface="Times New Roman"/>
                <a:cs typeface="Times New Roman"/>
                <a:sym typeface="Times New Roman"/>
              </a:rPr>
              <a:t> sensor implementation) don't require modifications in other components (e.g., the </a:t>
            </a:r>
            <a:r>
              <a:rPr lang="en" sz="1150" dirty="0">
                <a:solidFill>
                  <a:srgbClr val="374151"/>
                </a:solidFill>
                <a:latin typeface="Times New Roman"/>
                <a:ea typeface="Times New Roman"/>
                <a:cs typeface="Times New Roman"/>
                <a:sym typeface="Times New Roman"/>
              </a:rPr>
              <a:t>SensorServer</a:t>
            </a:r>
            <a:r>
              <a:rPr lang="en" dirty="0">
                <a:solidFill>
                  <a:srgbClr val="374151"/>
                </a:solidFill>
                <a:latin typeface="Times New Roman"/>
                <a:ea typeface="Times New Roman"/>
                <a:cs typeface="Times New Roman"/>
                <a:sym typeface="Times New Roman"/>
              </a:rPr>
              <a:t>).</a:t>
            </a:r>
            <a:endParaRPr dirty="0">
              <a:solidFill>
                <a:srgbClr val="374151"/>
              </a:solidFill>
              <a:latin typeface="Times New Roman"/>
              <a:ea typeface="Times New Roman"/>
              <a:cs typeface="Times New Roman"/>
              <a:sym typeface="Times New Roman"/>
            </a:endParaRPr>
          </a:p>
          <a:p>
            <a:pPr marL="457200" lvl="0" indent="-304800" algn="l" rtl="0">
              <a:spcBef>
                <a:spcPts val="0"/>
              </a:spcBef>
              <a:spcAft>
                <a:spcPts val="0"/>
              </a:spcAft>
              <a:buClr>
                <a:srgbClr val="374151"/>
              </a:buClr>
              <a:buSzPts val="1200"/>
              <a:buFont typeface="Times New Roman"/>
              <a:buChar char="●"/>
            </a:pPr>
            <a:r>
              <a:rPr lang="en-US" b="0" i="0" dirty="0">
                <a:solidFill>
                  <a:srgbClr val="374151"/>
                </a:solidFill>
                <a:effectLst/>
                <a:latin typeface="Times New Roman" panose="02020603050405020304" pitchFamily="18" charset="0"/>
                <a:cs typeface="Times New Roman" panose="02020603050405020304" pitchFamily="18" charset="0"/>
              </a:rPr>
              <a:t>The code has a modular structure with clear separation of classes and functionalities. This facilitates code maintenance and future enhancements.</a:t>
            </a:r>
          </a:p>
          <a:p>
            <a:pPr marL="457200" lvl="0" indent="-304800" algn="l" rtl="0">
              <a:spcBef>
                <a:spcPts val="0"/>
              </a:spcBef>
              <a:spcAft>
                <a:spcPts val="0"/>
              </a:spcAft>
              <a:buClr>
                <a:srgbClr val="374151"/>
              </a:buClr>
              <a:buSzPts val="1200"/>
              <a:buFont typeface="Times New Roman"/>
              <a:buChar char="●"/>
            </a:pPr>
            <a:r>
              <a:rPr lang="en-US" sz="1200" b="0" i="0" dirty="0">
                <a:solidFill>
                  <a:srgbClr val="374151"/>
                </a:solidFill>
                <a:effectLst/>
                <a:latin typeface="Times New Roman" panose="02020603050405020304" pitchFamily="18" charset="0"/>
                <a:cs typeface="Times New Roman" panose="02020603050405020304" pitchFamily="18" charset="0"/>
              </a:rPr>
              <a:t>WLAN configuration and sensor addresses are stored in separate files, making it easy to update and maintain these configurations without modifying the main code.</a:t>
            </a:r>
            <a:endParaRPr sz="1200" b="1"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0" lvl="0" indent="0" algn="l" rtl="0">
              <a:spcBef>
                <a:spcPts val="0"/>
              </a:spcBef>
              <a:spcAft>
                <a:spcPts val="0"/>
              </a:spcAft>
              <a:buNone/>
            </a:pPr>
            <a:r>
              <a:rPr lang="en" sz="1500" b="1" dirty="0">
                <a:solidFill>
                  <a:srgbClr val="374151"/>
                </a:solidFill>
                <a:latin typeface="Times New Roman"/>
                <a:ea typeface="Times New Roman"/>
                <a:cs typeface="Times New Roman"/>
                <a:sym typeface="Times New Roman"/>
              </a:rPr>
              <a:t>Scalability:</a:t>
            </a:r>
            <a:endParaRPr sz="1500" b="1" dirty="0">
              <a:solidFill>
                <a:srgbClr val="374151"/>
              </a:solidFill>
              <a:latin typeface="Times New Roman"/>
              <a:ea typeface="Times New Roman"/>
              <a:cs typeface="Times New Roman"/>
              <a:sym typeface="Times New Roman"/>
            </a:endParaRPr>
          </a:p>
          <a:p>
            <a:pPr marL="457200" lvl="0" indent="-304800" algn="l" rtl="0">
              <a:spcBef>
                <a:spcPts val="0"/>
              </a:spcBef>
              <a:spcAft>
                <a:spcPts val="0"/>
              </a:spcAft>
              <a:buClr>
                <a:srgbClr val="374151"/>
              </a:buClr>
              <a:buSzPts val="1200"/>
              <a:buFont typeface="Times New Roman"/>
              <a:buChar char="●"/>
            </a:pPr>
            <a:r>
              <a:rPr lang="en" sz="1200" dirty="0">
                <a:solidFill>
                  <a:srgbClr val="374151"/>
                </a:solidFill>
                <a:latin typeface="Times New Roman"/>
                <a:ea typeface="Times New Roman"/>
                <a:cs typeface="Times New Roman"/>
                <a:sym typeface="Times New Roman"/>
              </a:rPr>
              <a:t>Adding or removing sensors becomes easier without modifying the SensorServer code. New sensors can be added by creating instances of the BME680_I2C class and registering them as observers without affecting the existing code.</a:t>
            </a:r>
            <a:endParaRPr sz="1200" dirty="0">
              <a:solidFill>
                <a:srgbClr val="374151"/>
              </a:solidFill>
              <a:latin typeface="Times New Roman"/>
              <a:ea typeface="Times New Roman"/>
              <a:cs typeface="Times New Roman"/>
              <a:sym typeface="Times New Roman"/>
            </a:endParaRPr>
          </a:p>
          <a:p>
            <a:pPr marL="457200" lvl="0" indent="-304800" algn="l" rtl="0">
              <a:spcBef>
                <a:spcPts val="0"/>
              </a:spcBef>
              <a:spcAft>
                <a:spcPts val="0"/>
              </a:spcAft>
              <a:buClr>
                <a:srgbClr val="374151"/>
              </a:buClr>
              <a:buSzPts val="1200"/>
              <a:buFont typeface="Times New Roman"/>
              <a:buChar char="●"/>
            </a:pPr>
            <a:r>
              <a:rPr lang="en" sz="1200" dirty="0">
                <a:solidFill>
                  <a:srgbClr val="374151"/>
                </a:solidFill>
                <a:latin typeface="Times New Roman"/>
                <a:ea typeface="Times New Roman"/>
                <a:cs typeface="Times New Roman"/>
                <a:sym typeface="Times New Roman"/>
              </a:rPr>
              <a:t>The Observer pattern makes it straightforward to scale the system by accommodating additional sensors.</a:t>
            </a:r>
            <a:endParaRPr sz="500" dirty="0">
              <a:solidFill>
                <a:srgbClr val="374151"/>
              </a:solidFill>
              <a:latin typeface="Times New Roman"/>
              <a:ea typeface="Times New Roman"/>
              <a:cs typeface="Times New Roman"/>
              <a:sym typeface="Times New Roman"/>
            </a:endParaRPr>
          </a:p>
          <a:p>
            <a:pPr marL="457200" lvl="0" indent="0" algn="l" rtl="0">
              <a:spcBef>
                <a:spcPts val="1200"/>
              </a:spcBef>
              <a:spcAft>
                <a:spcPts val="0"/>
              </a:spcAft>
              <a:buNone/>
            </a:pPr>
            <a:endParaRPr sz="1200" dirty="0">
              <a:solidFill>
                <a:srgbClr val="374151"/>
              </a:solidFill>
              <a:latin typeface="Times New Roman"/>
              <a:ea typeface="Times New Roman"/>
              <a:cs typeface="Times New Roman"/>
              <a:sym typeface="Times New Roman"/>
            </a:endParaRPr>
          </a:p>
          <a:p>
            <a:pPr marL="0" lvl="0" indent="0" algn="l" rtl="0">
              <a:spcBef>
                <a:spcPts val="600"/>
              </a:spcBef>
              <a:spcAft>
                <a:spcPts val="1200"/>
              </a:spcAft>
              <a:buNone/>
            </a:pPr>
            <a:endParaRPr sz="1200" dirty="0">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9" name="Google Shape;209;p32"/>
          <p:cNvSpPr txBox="1">
            <a:spLocks noGrp="1"/>
          </p:cNvSpPr>
          <p:nvPr>
            <p:ph type="body" idx="1"/>
          </p:nvPr>
        </p:nvSpPr>
        <p:spPr>
          <a:xfrm>
            <a:off x="729450" y="1353300"/>
            <a:ext cx="7688700" cy="33879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500" b="1" dirty="0">
                <a:solidFill>
                  <a:srgbClr val="000000"/>
                </a:solidFill>
                <a:latin typeface="Times New Roman"/>
                <a:ea typeface="Times New Roman"/>
                <a:cs typeface="Times New Roman"/>
                <a:sym typeface="Times New Roman"/>
              </a:rPr>
              <a:t> Usability:</a:t>
            </a:r>
            <a:endParaRPr sz="1500" b="1" dirty="0">
              <a:solidFill>
                <a:srgbClr val="000000"/>
              </a:solidFill>
              <a:latin typeface="Times New Roman"/>
              <a:ea typeface="Times New Roman"/>
              <a:cs typeface="Times New Roman"/>
              <a:sym typeface="Times New Roman"/>
            </a:endParaRPr>
          </a:p>
          <a:p>
            <a:pPr marL="457200" lvl="0" indent="-317500" algn="l" rtl="0">
              <a:spcBef>
                <a:spcPts val="1200"/>
              </a:spcBef>
              <a:spcAft>
                <a:spcPts val="0"/>
              </a:spcAft>
              <a:buClr>
                <a:srgbClr val="000000"/>
              </a:buClr>
              <a:buSzPts val="1400"/>
              <a:buFont typeface="Times New Roman"/>
              <a:buChar char="●"/>
            </a:pPr>
            <a:r>
              <a:rPr lang="en" sz="1400" dirty="0">
                <a:solidFill>
                  <a:srgbClr val="374151"/>
                </a:solidFill>
                <a:latin typeface="Times New Roman"/>
                <a:ea typeface="Times New Roman"/>
                <a:cs typeface="Times New Roman"/>
                <a:sym typeface="Times New Roman"/>
              </a:rPr>
              <a:t>The code follows good software engineering principles by separating concerns using classes and interfaces. This separation enhances code readability, maintainability, and usability.</a:t>
            </a:r>
            <a:endParaRPr sz="1400" dirty="0">
              <a:solidFill>
                <a:srgbClr val="374151"/>
              </a:solidFill>
              <a:latin typeface="Times New Roman"/>
              <a:ea typeface="Times New Roman"/>
              <a:cs typeface="Times New Roman"/>
              <a:sym typeface="Times New Roman"/>
            </a:endParaRPr>
          </a:p>
          <a:p>
            <a:pPr marL="457200" lvl="0" indent="-317500" algn="l" rtl="0">
              <a:spcBef>
                <a:spcPts val="0"/>
              </a:spcBef>
              <a:spcAft>
                <a:spcPts val="0"/>
              </a:spcAft>
              <a:buClr>
                <a:srgbClr val="374151"/>
              </a:buClr>
              <a:buSzPts val="1400"/>
              <a:buFont typeface="Times New Roman"/>
              <a:buChar char="●"/>
            </a:pPr>
            <a:r>
              <a:rPr lang="en" sz="1400" dirty="0">
                <a:solidFill>
                  <a:srgbClr val="374151"/>
                </a:solidFill>
                <a:latin typeface="Times New Roman"/>
                <a:ea typeface="Times New Roman"/>
                <a:cs typeface="Times New Roman"/>
                <a:sym typeface="Times New Roman"/>
              </a:rPr>
              <a:t>The code handles HTTP responses for both the root path ("/") and the "/sensor_data" route, providing different types of data (HTML content and JSON) based on the request path.</a:t>
            </a:r>
            <a:endParaRPr sz="1400" dirty="0">
              <a:solidFill>
                <a:srgbClr val="374151"/>
              </a:solidFill>
              <a:latin typeface="Times New Roman"/>
              <a:ea typeface="Times New Roman"/>
              <a:cs typeface="Times New Roman"/>
              <a:sym typeface="Times New Roman"/>
            </a:endParaRPr>
          </a:p>
          <a:p>
            <a:pPr marL="0" lvl="0" indent="0" algn="l" rtl="0">
              <a:spcBef>
                <a:spcPts val="600"/>
              </a:spcBef>
              <a:spcAft>
                <a:spcPts val="0"/>
              </a:spcAft>
              <a:buNone/>
            </a:pPr>
            <a:r>
              <a:rPr lang="en" sz="1500" b="1" dirty="0">
                <a:solidFill>
                  <a:srgbClr val="374151"/>
                </a:solidFill>
                <a:latin typeface="Times New Roman"/>
                <a:ea typeface="Times New Roman"/>
                <a:cs typeface="Times New Roman"/>
                <a:sym typeface="Times New Roman"/>
              </a:rPr>
              <a:t>Security:</a:t>
            </a:r>
            <a:endParaRPr sz="1500" b="1" dirty="0">
              <a:solidFill>
                <a:srgbClr val="374151"/>
              </a:solidFill>
              <a:latin typeface="Times New Roman"/>
              <a:ea typeface="Times New Roman"/>
              <a:cs typeface="Times New Roman"/>
              <a:sym typeface="Times New Roman"/>
            </a:endParaRPr>
          </a:p>
          <a:p>
            <a:pPr marL="457200" lvl="0" indent="-317500" algn="l" rtl="0">
              <a:spcBef>
                <a:spcPts val="0"/>
              </a:spcBef>
              <a:spcAft>
                <a:spcPts val="0"/>
              </a:spcAft>
              <a:buClr>
                <a:srgbClr val="374151"/>
              </a:buClr>
              <a:buSzPts val="1400"/>
              <a:buFont typeface="Roboto"/>
              <a:buChar char="●"/>
            </a:pPr>
            <a:r>
              <a:rPr lang="en" sz="1400" dirty="0">
                <a:solidFill>
                  <a:srgbClr val="374151"/>
                </a:solidFill>
                <a:latin typeface="Times New Roman"/>
                <a:ea typeface="Times New Roman"/>
                <a:cs typeface="Times New Roman"/>
                <a:sym typeface="Times New Roman"/>
              </a:rPr>
              <a:t>Isolation of WLAN Credentials: WLAN credentials (SSID and password) are stored in a separate configuration file (wlan_config.py), enhancing security by isolating sensitive information from the main codebase.</a:t>
            </a:r>
            <a:endParaRPr sz="1400" dirty="0">
              <a:solidFill>
                <a:srgbClr val="374151"/>
              </a:solidFill>
              <a:latin typeface="Times New Roman"/>
              <a:ea typeface="Times New Roman"/>
              <a:cs typeface="Times New Roman"/>
              <a:sym typeface="Times New Roman"/>
            </a:endParaRPr>
          </a:p>
          <a:p>
            <a:pPr marL="457200" lvl="0" indent="-317500" algn="l" rtl="0">
              <a:spcBef>
                <a:spcPts val="0"/>
              </a:spcBef>
              <a:spcAft>
                <a:spcPts val="0"/>
              </a:spcAft>
              <a:buClr>
                <a:srgbClr val="374151"/>
              </a:buClr>
              <a:buSzPts val="1400"/>
              <a:buFont typeface="Times New Roman"/>
              <a:buChar char="●"/>
            </a:pPr>
            <a:r>
              <a:rPr lang="en" sz="1400" b="1" dirty="0">
                <a:solidFill>
                  <a:srgbClr val="374151"/>
                </a:solidFill>
                <a:latin typeface="Times New Roman"/>
                <a:ea typeface="Times New Roman"/>
                <a:cs typeface="Times New Roman"/>
                <a:sym typeface="Times New Roman"/>
              </a:rPr>
              <a:t>from wlan_config import WLAN_SSID, WLAN_PASSWORD</a:t>
            </a:r>
            <a:endParaRPr sz="1400" b="1" dirty="0">
              <a:solidFill>
                <a:srgbClr val="374151"/>
              </a:solidFill>
              <a:latin typeface="Times New Roman"/>
              <a:ea typeface="Times New Roman"/>
              <a:cs typeface="Times New Roman"/>
              <a:sym typeface="Times New Roman"/>
            </a:endParaRPr>
          </a:p>
          <a:p>
            <a:pPr marL="457200" lvl="0" indent="-317500" algn="l" rtl="0">
              <a:spcBef>
                <a:spcPts val="0"/>
              </a:spcBef>
              <a:spcAft>
                <a:spcPts val="0"/>
              </a:spcAft>
              <a:buClr>
                <a:srgbClr val="374151"/>
              </a:buClr>
              <a:buSzPts val="1400"/>
              <a:buFont typeface="Times New Roman"/>
              <a:buChar char="●"/>
            </a:pPr>
            <a:r>
              <a:rPr lang="en" sz="1400" dirty="0">
                <a:solidFill>
                  <a:srgbClr val="374151"/>
                </a:solidFill>
                <a:latin typeface="Times New Roman"/>
                <a:ea typeface="Times New Roman"/>
                <a:cs typeface="Times New Roman"/>
                <a:sym typeface="Times New Roman"/>
              </a:rPr>
              <a:t>Secure Socket Connection: The server establishes a socket connection using TCP/IP, and the code provides basic security measures such as binding to a specific IP address and port.</a:t>
            </a:r>
            <a:endParaRPr sz="1400" dirty="0">
              <a:solidFill>
                <a:srgbClr val="374151"/>
              </a:solidFill>
              <a:latin typeface="Times New Roman"/>
              <a:ea typeface="Times New Roman"/>
              <a:cs typeface="Times New Roman"/>
              <a:sym typeface="Times New Roman"/>
            </a:endParaRPr>
          </a:p>
          <a:p>
            <a:pPr marL="0" lvl="0" indent="0" algn="l" rtl="0">
              <a:spcBef>
                <a:spcPts val="1200"/>
              </a:spcBef>
              <a:spcAft>
                <a:spcPts val="0"/>
              </a:spcAft>
              <a:buNone/>
            </a:pPr>
            <a:endParaRPr sz="1400" dirty="0">
              <a:solidFill>
                <a:srgbClr val="374151"/>
              </a:solidFill>
              <a:latin typeface="Times New Roman"/>
              <a:ea typeface="Times New Roman"/>
              <a:cs typeface="Times New Roman"/>
              <a:sym typeface="Times New Roman"/>
            </a:endParaRPr>
          </a:p>
          <a:p>
            <a:pPr marL="0" lvl="0" indent="0" algn="l" rtl="0">
              <a:spcBef>
                <a:spcPts val="1200"/>
              </a:spcBef>
              <a:spcAft>
                <a:spcPts val="600"/>
              </a:spcAft>
              <a:buNone/>
            </a:pPr>
            <a:endParaRPr sz="1200" dirty="0">
              <a:solidFill>
                <a:srgbClr val="374151"/>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A802B-267A-CE29-82F1-9420A5A7ED39}"/>
              </a:ext>
            </a:extLst>
          </p:cNvPr>
          <p:cNvSpPr>
            <a:spLocks noGrp="1"/>
          </p:cNvSpPr>
          <p:nvPr>
            <p:ph type="title"/>
          </p:nvPr>
        </p:nvSpPr>
        <p:spPr>
          <a:xfrm>
            <a:off x="729450" y="693008"/>
            <a:ext cx="7688700" cy="535200"/>
          </a:xfrm>
        </p:spPr>
        <p:txBody>
          <a:bodyPr>
            <a:normAutofit fontScale="90000"/>
          </a:bodyPr>
          <a:lstStyle/>
          <a:p>
            <a:r>
              <a:rPr lang="en-US" dirty="0">
                <a:latin typeface="Times New Roman" panose="02020603050405020304" pitchFamily="18" charset="0"/>
                <a:cs typeface="Times New Roman" panose="02020603050405020304" pitchFamily="18" charset="0"/>
              </a:rPr>
              <a:t>Testing</a:t>
            </a:r>
          </a:p>
        </p:txBody>
      </p:sp>
      <p:sp>
        <p:nvSpPr>
          <p:cNvPr id="3" name="Text Placeholder 2">
            <a:extLst>
              <a:ext uri="{FF2B5EF4-FFF2-40B4-BE49-F238E27FC236}">
                <a16:creationId xmlns:a16="http://schemas.microsoft.com/office/drawing/2014/main" id="{87D76AD3-39FD-5978-6E1B-BA7401724BB5}"/>
              </a:ext>
            </a:extLst>
          </p:cNvPr>
          <p:cNvSpPr>
            <a:spLocks noGrp="1"/>
          </p:cNvSpPr>
          <p:nvPr>
            <p:ph type="body" idx="1"/>
          </p:nvPr>
        </p:nvSpPr>
        <p:spPr>
          <a:xfrm>
            <a:off x="729450" y="1478165"/>
            <a:ext cx="7688700" cy="2861810"/>
          </a:xfrm>
        </p:spPr>
        <p:txBody>
          <a:bodyPr>
            <a:normAutofit/>
          </a:bodyPr>
          <a:lstStyle/>
          <a:p>
            <a:pPr rtl="0"/>
            <a:r>
              <a:rPr lang="en-US" sz="1400" b="1" dirty="0">
                <a:latin typeface="Times New Roman" panose="02020603050405020304" pitchFamily="18" charset="0"/>
                <a:cs typeface="Times New Roman" panose="02020603050405020304" pitchFamily="18" charset="0"/>
              </a:rPr>
              <a:t>Environmental Testing:</a:t>
            </a:r>
            <a:r>
              <a:rPr lang="en-US" sz="1400" dirty="0">
                <a:effectLst/>
                <a:latin typeface="Times New Roman" panose="02020603050405020304" pitchFamily="18" charset="0"/>
                <a:cs typeface="Times New Roman" panose="02020603050405020304" pitchFamily="18" charset="0"/>
              </a:rPr>
              <a:t> Assessing hardware resilience to environmental factors (temperature, humidity, etc.). like we tested sensors temperature, pressure and humidity at different situations.</a:t>
            </a:r>
            <a:endParaRPr lang="en-US" sz="1400" dirty="0">
              <a:latin typeface="Times New Roman" panose="02020603050405020304" pitchFamily="18" charset="0"/>
              <a:cs typeface="Times New Roman" panose="02020603050405020304" pitchFamily="18" charset="0"/>
            </a:endParaRPr>
          </a:p>
          <a:p>
            <a:pPr rtl="0"/>
            <a:r>
              <a:rPr lang="en-US" sz="1400" b="1" dirty="0">
                <a:latin typeface="Times New Roman" panose="02020603050405020304" pitchFamily="18" charset="0"/>
                <a:cs typeface="Times New Roman" panose="02020603050405020304" pitchFamily="18" charset="0"/>
              </a:rPr>
              <a:t>Functional Testing:</a:t>
            </a:r>
            <a:r>
              <a:rPr lang="en-US" sz="1400" dirty="0">
                <a:effectLst/>
                <a:latin typeface="Times New Roman" panose="02020603050405020304" pitchFamily="18" charset="0"/>
                <a:cs typeface="Times New Roman" panose="02020603050405020304" pitchFamily="18" charset="0"/>
              </a:rPr>
              <a:t> Verified individual hardware components (e.g., sensors, devices) perform as intended and checking values at a time in different devices when we turned on server.</a:t>
            </a:r>
            <a:endParaRPr lang="en-US" sz="1400" dirty="0">
              <a:latin typeface="Times New Roman" panose="02020603050405020304" pitchFamily="18" charset="0"/>
              <a:cs typeface="Times New Roman" panose="02020603050405020304" pitchFamily="18" charset="0"/>
            </a:endParaRPr>
          </a:p>
          <a:p>
            <a:r>
              <a:rPr lang="en-US" sz="1400" b="1" dirty="0">
                <a:latin typeface="Times New Roman" panose="02020603050405020304" pitchFamily="18" charset="0"/>
                <a:cs typeface="Times New Roman" panose="02020603050405020304" pitchFamily="18" charset="0"/>
              </a:rPr>
              <a:t>Interface Testing:</a:t>
            </a:r>
            <a:r>
              <a:rPr lang="en-US" sz="1400" dirty="0">
                <a:effectLst/>
                <a:latin typeface="Times New Roman" panose="02020603050405020304" pitchFamily="18" charset="0"/>
                <a:cs typeface="Times New Roman" panose="02020603050405020304" pitchFamily="18" charset="0"/>
              </a:rPr>
              <a:t> Tested interfaces between software modules and hardware components, tested html code correctly integrated with </a:t>
            </a:r>
            <a:r>
              <a:rPr lang="en-US" sz="1400" dirty="0" err="1">
                <a:effectLst/>
                <a:latin typeface="Times New Roman" panose="02020603050405020304" pitchFamily="18" charset="0"/>
                <a:cs typeface="Times New Roman" panose="02020603050405020304" pitchFamily="18" charset="0"/>
              </a:rPr>
              <a:t>pico</a:t>
            </a:r>
            <a:r>
              <a:rPr lang="en-US" sz="1400" dirty="0">
                <a:effectLst/>
                <a:latin typeface="Times New Roman" panose="02020603050405020304" pitchFamily="18" charset="0"/>
                <a:cs typeface="Times New Roman" panose="02020603050405020304" pitchFamily="18" charset="0"/>
              </a:rPr>
              <a:t>.</a:t>
            </a:r>
          </a:p>
          <a:p>
            <a:r>
              <a:rPr lang="en-US" sz="1400" b="1" dirty="0">
                <a:latin typeface="Times New Roman" panose="02020603050405020304" pitchFamily="18" charset="0"/>
                <a:cs typeface="Times New Roman" panose="02020603050405020304" pitchFamily="18" charset="0"/>
              </a:rPr>
              <a:t>Unit Testing: </a:t>
            </a:r>
            <a:r>
              <a:rPr lang="en-US" sz="1400" dirty="0">
                <a:latin typeface="Times New Roman" panose="02020603050405020304" pitchFamily="18" charset="0"/>
                <a:cs typeface="Times New Roman" panose="02020603050405020304" pitchFamily="18" charset="0"/>
              </a:rPr>
              <a:t>written test cases for testing functionality of code, checking expected values as per design </a:t>
            </a:r>
          </a:p>
          <a:p>
            <a:r>
              <a:rPr lang="en-US" sz="1400" b="1" dirty="0">
                <a:latin typeface="Times New Roman" panose="02020603050405020304" pitchFamily="18" charset="0"/>
                <a:cs typeface="Times New Roman" panose="02020603050405020304" pitchFamily="18" charset="0"/>
              </a:rPr>
              <a:t>Performance Testing: </a:t>
            </a:r>
            <a:r>
              <a:rPr lang="en-US" sz="1400" dirty="0">
                <a:latin typeface="Times New Roman" panose="02020603050405020304" pitchFamily="18" charset="0"/>
                <a:cs typeface="Times New Roman" panose="02020603050405020304" pitchFamily="18" charset="0"/>
              </a:rPr>
              <a:t>Tested server values in multiple devices to ensure data correctness using </a:t>
            </a:r>
            <a:r>
              <a:rPr lang="en-US" sz="1400" dirty="0" err="1">
                <a:latin typeface="Times New Roman" panose="02020603050405020304" pitchFamily="18" charset="0"/>
                <a:cs typeface="Times New Roman" panose="02020603050405020304" pitchFamily="18" charset="0"/>
              </a:rPr>
              <a:t>wifi</a:t>
            </a:r>
            <a:r>
              <a:rPr lang="en-US" sz="1400" dirty="0">
                <a:latin typeface="Times New Roman" panose="02020603050405020304" pitchFamily="18" charset="0"/>
                <a:cs typeface="Times New Roman" panose="02020603050405020304" pitchFamily="18" charset="0"/>
              </a:rPr>
              <a:t> connection.</a:t>
            </a:r>
            <a:endParaRPr lang="en-US" sz="1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41034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3"/>
          <p:cNvSpPr txBox="1">
            <a:spLocks noGrp="1"/>
          </p:cNvSpPr>
          <p:nvPr>
            <p:ph type="title"/>
          </p:nvPr>
        </p:nvSpPr>
        <p:spPr>
          <a:xfrm>
            <a:off x="647150" y="6191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Client Server Page :-</a:t>
            </a:r>
            <a:endParaRPr/>
          </a:p>
        </p:txBody>
      </p:sp>
      <p:sp>
        <p:nvSpPr>
          <p:cNvPr id="215" name="Google Shape;215;p3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16" name="Google Shape;216;p33"/>
          <p:cNvPicPr preferRelativeResize="0"/>
          <p:nvPr/>
        </p:nvPicPr>
        <p:blipFill>
          <a:blip r:embed="rId3">
            <a:alphaModFix/>
          </a:blip>
          <a:stretch>
            <a:fillRect/>
          </a:stretch>
        </p:blipFill>
        <p:spPr>
          <a:xfrm>
            <a:off x="510000" y="1243575"/>
            <a:ext cx="8414549" cy="36028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C47A8-461B-7DCD-6A4C-7E82B7D0E208}"/>
              </a:ext>
            </a:extLst>
          </p:cNvPr>
          <p:cNvSpPr>
            <a:spLocks noGrp="1"/>
          </p:cNvSpPr>
          <p:nvPr>
            <p:ph type="title"/>
          </p:nvPr>
        </p:nvSpPr>
        <p:spPr/>
        <p:txBody>
          <a:bodyPr>
            <a:normAutofit fontScale="90000"/>
          </a:bodyPr>
          <a:lstStyle/>
          <a:p>
            <a:r>
              <a:rPr lang="en-US" dirty="0"/>
              <a:t>Results:</a:t>
            </a:r>
          </a:p>
        </p:txBody>
      </p:sp>
      <p:sp>
        <p:nvSpPr>
          <p:cNvPr id="3" name="Text Placeholder 2">
            <a:extLst>
              <a:ext uri="{FF2B5EF4-FFF2-40B4-BE49-F238E27FC236}">
                <a16:creationId xmlns:a16="http://schemas.microsoft.com/office/drawing/2014/main" id="{918C50C1-B692-CCCC-700B-EF4B17ED9D78}"/>
              </a:ext>
            </a:extLst>
          </p:cNvPr>
          <p:cNvSpPr>
            <a:spLocks noGrp="1"/>
          </p:cNvSpPr>
          <p:nvPr>
            <p:ph type="body" idx="1"/>
          </p:nvPr>
        </p:nvSpPr>
        <p:spPr/>
        <p:txBody>
          <a:bodyPr/>
          <a:lstStyle/>
          <a:p>
            <a:pPr marL="146050" indent="0">
              <a:buNone/>
            </a:pPr>
            <a:endParaRPr lang="en-US" dirty="0"/>
          </a:p>
        </p:txBody>
      </p:sp>
      <p:pic>
        <p:nvPicPr>
          <p:cNvPr id="5" name="Picture 4" descr="A screenshot of a computer">
            <a:extLst>
              <a:ext uri="{FF2B5EF4-FFF2-40B4-BE49-F238E27FC236}">
                <a16:creationId xmlns:a16="http://schemas.microsoft.com/office/drawing/2014/main" id="{575C9012-3A76-7190-0BCB-3DE248138BD3}"/>
              </a:ext>
            </a:extLst>
          </p:cNvPr>
          <p:cNvPicPr>
            <a:picLocks noChangeAspect="1"/>
          </p:cNvPicPr>
          <p:nvPr/>
        </p:nvPicPr>
        <p:blipFill>
          <a:blip r:embed="rId2"/>
          <a:stretch>
            <a:fillRect/>
          </a:stretch>
        </p:blipFill>
        <p:spPr>
          <a:xfrm>
            <a:off x="481693" y="1722664"/>
            <a:ext cx="8180614" cy="2831751"/>
          </a:xfrm>
          <a:prstGeom prst="rect">
            <a:avLst/>
          </a:prstGeom>
        </p:spPr>
      </p:pic>
    </p:spTree>
    <p:extLst>
      <p:ext uri="{BB962C8B-B14F-4D97-AF65-F5344CB8AC3E}">
        <p14:creationId xmlns:p14="http://schemas.microsoft.com/office/powerpoint/2010/main" val="1484693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A303-0EC8-D548-F1DE-7572E04D3A58}"/>
              </a:ext>
            </a:extLst>
          </p:cNvPr>
          <p:cNvSpPr>
            <a:spLocks noGrp="1"/>
          </p:cNvSpPr>
          <p:nvPr>
            <p:ph type="title"/>
          </p:nvPr>
        </p:nvSpPr>
        <p:spPr/>
        <p:txBody>
          <a:bodyPr>
            <a:normAutofit fontScale="90000"/>
          </a:bodyPr>
          <a:lstStyle/>
          <a:p>
            <a:r>
              <a:rPr lang="en-US" dirty="0"/>
              <a:t>Results:</a:t>
            </a:r>
          </a:p>
        </p:txBody>
      </p:sp>
      <p:pic>
        <p:nvPicPr>
          <p:cNvPr id="7" name="Picture 6" descr="A screenshot of a screen&#10;&#10;Description automatically generated">
            <a:extLst>
              <a:ext uri="{FF2B5EF4-FFF2-40B4-BE49-F238E27FC236}">
                <a16:creationId xmlns:a16="http://schemas.microsoft.com/office/drawing/2014/main" id="{474DD612-3B7E-FCCA-991C-9BA6B23DDF50}"/>
              </a:ext>
            </a:extLst>
          </p:cNvPr>
          <p:cNvPicPr>
            <a:picLocks noChangeAspect="1"/>
          </p:cNvPicPr>
          <p:nvPr/>
        </p:nvPicPr>
        <p:blipFill>
          <a:blip r:embed="rId2"/>
          <a:stretch>
            <a:fillRect/>
          </a:stretch>
        </p:blipFill>
        <p:spPr>
          <a:xfrm>
            <a:off x="82502" y="1956065"/>
            <a:ext cx="8978995" cy="3037611"/>
          </a:xfrm>
          <a:prstGeom prst="rect">
            <a:avLst/>
          </a:prstGeom>
        </p:spPr>
      </p:pic>
    </p:spTree>
    <p:extLst>
      <p:ext uri="{BB962C8B-B14F-4D97-AF65-F5344CB8AC3E}">
        <p14:creationId xmlns:p14="http://schemas.microsoft.com/office/powerpoint/2010/main" val="13698807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493ED-CF1C-6E3E-027A-25F9D1888469}"/>
              </a:ext>
            </a:extLst>
          </p:cNvPr>
          <p:cNvSpPr>
            <a:spLocks noGrp="1"/>
          </p:cNvSpPr>
          <p:nvPr>
            <p:ph type="title"/>
          </p:nvPr>
        </p:nvSpPr>
        <p:spPr/>
        <p:txBody>
          <a:bodyPr>
            <a:normAutofit fontScale="90000"/>
          </a:bodyPr>
          <a:lstStyle/>
          <a:p>
            <a:r>
              <a:rPr lang="en-US" dirty="0"/>
              <a:t>Results:	</a:t>
            </a:r>
          </a:p>
        </p:txBody>
      </p:sp>
      <p:pic>
        <p:nvPicPr>
          <p:cNvPr id="5" name="Picture 4" descr="A screenshot of a computer&#10;&#10;Description automatically generated">
            <a:extLst>
              <a:ext uri="{FF2B5EF4-FFF2-40B4-BE49-F238E27FC236}">
                <a16:creationId xmlns:a16="http://schemas.microsoft.com/office/drawing/2014/main" id="{F8392E01-580E-E781-953A-6494EC8125FA}"/>
              </a:ext>
            </a:extLst>
          </p:cNvPr>
          <p:cNvPicPr>
            <a:picLocks noChangeAspect="1"/>
          </p:cNvPicPr>
          <p:nvPr/>
        </p:nvPicPr>
        <p:blipFill>
          <a:blip r:embed="rId2"/>
          <a:stretch>
            <a:fillRect/>
          </a:stretch>
        </p:blipFill>
        <p:spPr>
          <a:xfrm>
            <a:off x="3988467" y="1812750"/>
            <a:ext cx="5045529" cy="3233057"/>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C9DF8A15-ACA5-B789-BD11-BCFB30F8447E}"/>
              </a:ext>
            </a:extLst>
          </p:cNvPr>
          <p:cNvPicPr>
            <a:picLocks noChangeAspect="1"/>
          </p:cNvPicPr>
          <p:nvPr/>
        </p:nvPicPr>
        <p:blipFill>
          <a:blip r:embed="rId3"/>
          <a:stretch>
            <a:fillRect/>
          </a:stretch>
        </p:blipFill>
        <p:spPr>
          <a:xfrm>
            <a:off x="492670" y="1771650"/>
            <a:ext cx="3178446" cy="3233057"/>
          </a:xfrm>
          <a:prstGeom prst="rect">
            <a:avLst/>
          </a:prstGeom>
        </p:spPr>
      </p:pic>
    </p:spTree>
    <p:extLst>
      <p:ext uri="{BB962C8B-B14F-4D97-AF65-F5344CB8AC3E}">
        <p14:creationId xmlns:p14="http://schemas.microsoft.com/office/powerpoint/2010/main" val="20281021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4"/>
          <p:cNvSpPr txBox="1">
            <a:spLocks noGrp="1"/>
          </p:cNvSpPr>
          <p:nvPr>
            <p:ph type="title"/>
          </p:nvPr>
        </p:nvSpPr>
        <p:spPr>
          <a:xfrm>
            <a:off x="584391" y="577773"/>
            <a:ext cx="7688700" cy="350801"/>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Times New Roman"/>
                <a:ea typeface="Times New Roman"/>
                <a:cs typeface="Times New Roman"/>
                <a:sym typeface="Times New Roman"/>
              </a:rPr>
              <a:t>Demo</a:t>
            </a:r>
            <a:endParaRPr dirty="0">
              <a:latin typeface="Times New Roman"/>
              <a:ea typeface="Times New Roman"/>
              <a:cs typeface="Times New Roman"/>
              <a:sym typeface="Times New Roman"/>
            </a:endParaRPr>
          </a:p>
        </p:txBody>
      </p:sp>
      <p:sp>
        <p:nvSpPr>
          <p:cNvPr id="222" name="Google Shape;222;p3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 name="screen-capture (3)">
            <a:hlinkClick r:id="" action="ppaction://media"/>
            <a:extLst>
              <a:ext uri="{FF2B5EF4-FFF2-40B4-BE49-F238E27FC236}">
                <a16:creationId xmlns:a16="http://schemas.microsoft.com/office/drawing/2014/main" id="{BE9508A5-D55F-D0AA-24B4-78406902A93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0950" y="1407226"/>
            <a:ext cx="8205849" cy="351509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305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sz="4900">
                <a:latin typeface="Times New Roman"/>
                <a:ea typeface="Times New Roman"/>
                <a:cs typeface="Times New Roman"/>
                <a:sym typeface="Times New Roman"/>
              </a:rPr>
              <a:t>Thank You </a:t>
            </a:r>
            <a:endParaRPr sz="57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27650" y="6003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Times New Roman"/>
                <a:ea typeface="Times New Roman"/>
                <a:cs typeface="Times New Roman"/>
                <a:sym typeface="Times New Roman"/>
              </a:rPr>
              <a:t>Scope :-</a:t>
            </a:r>
            <a:endParaRPr>
              <a:latin typeface="Times New Roman"/>
              <a:ea typeface="Times New Roman"/>
              <a:cs typeface="Times New Roman"/>
              <a:sym typeface="Times New Roman"/>
            </a:endParaRPr>
          </a:p>
        </p:txBody>
      </p:sp>
      <p:sp>
        <p:nvSpPr>
          <p:cNvPr id="99" name="Google Shape;99;p15"/>
          <p:cNvSpPr txBox="1">
            <a:spLocks noGrp="1"/>
          </p:cNvSpPr>
          <p:nvPr>
            <p:ph type="body" idx="1"/>
          </p:nvPr>
        </p:nvSpPr>
        <p:spPr>
          <a:xfrm>
            <a:off x="727650" y="1512650"/>
            <a:ext cx="7688700" cy="336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dirty="0">
                <a:solidFill>
                  <a:srgbClr val="374151"/>
                </a:solidFill>
                <a:latin typeface="Times New Roman"/>
                <a:ea typeface="Times New Roman"/>
                <a:cs typeface="Times New Roman"/>
                <a:sym typeface="Times New Roman"/>
              </a:rPr>
              <a:t>The system involves the collection of data through observation, where sensors capture real-time environmental metrics.</a:t>
            </a:r>
            <a:endParaRPr sz="1500" dirty="0">
              <a:solidFill>
                <a:srgbClr val="374151"/>
              </a:solidFill>
              <a:latin typeface="Times New Roman"/>
              <a:ea typeface="Times New Roman"/>
              <a:cs typeface="Times New Roman"/>
              <a:sym typeface="Times New Roman"/>
            </a:endParaRPr>
          </a:p>
          <a:p>
            <a:pPr marL="0" lvl="0" indent="0" algn="l" rtl="0">
              <a:spcBef>
                <a:spcPts val="1200"/>
              </a:spcBef>
              <a:spcAft>
                <a:spcPts val="0"/>
              </a:spcAft>
              <a:buNone/>
            </a:pPr>
            <a:r>
              <a:rPr lang="en" sz="1500" dirty="0">
                <a:solidFill>
                  <a:srgbClr val="374151"/>
                </a:solidFill>
                <a:latin typeface="Times New Roman"/>
                <a:ea typeface="Times New Roman"/>
                <a:cs typeface="Times New Roman"/>
                <a:sym typeface="Times New Roman"/>
              </a:rPr>
              <a:t>This includes parameters such as</a:t>
            </a:r>
            <a:endParaRPr sz="1500" dirty="0">
              <a:solidFill>
                <a:srgbClr val="374151"/>
              </a:solidFill>
              <a:latin typeface="Times New Roman"/>
              <a:ea typeface="Times New Roman"/>
              <a:cs typeface="Times New Roman"/>
              <a:sym typeface="Times New Roman"/>
            </a:endParaRPr>
          </a:p>
          <a:p>
            <a:pPr marL="457200" lvl="0" indent="-323850" algn="l" rtl="0">
              <a:spcBef>
                <a:spcPts val="1200"/>
              </a:spcBef>
              <a:spcAft>
                <a:spcPts val="0"/>
              </a:spcAft>
              <a:buClr>
                <a:srgbClr val="374151"/>
              </a:buClr>
              <a:buSzPts val="1500"/>
              <a:buFont typeface="Times New Roman"/>
              <a:buAutoNum type="arabicPeriod"/>
            </a:pPr>
            <a:r>
              <a:rPr lang="en" sz="1500" dirty="0">
                <a:solidFill>
                  <a:srgbClr val="374151"/>
                </a:solidFill>
                <a:latin typeface="Times New Roman"/>
                <a:ea typeface="Times New Roman"/>
                <a:cs typeface="Times New Roman"/>
                <a:sym typeface="Times New Roman"/>
              </a:rPr>
              <a:t>Temperature </a:t>
            </a:r>
            <a:endParaRPr sz="1500" dirty="0">
              <a:solidFill>
                <a:srgbClr val="374151"/>
              </a:solidFill>
              <a:latin typeface="Times New Roman"/>
              <a:ea typeface="Times New Roman"/>
              <a:cs typeface="Times New Roman"/>
              <a:sym typeface="Times New Roman"/>
            </a:endParaRPr>
          </a:p>
          <a:p>
            <a:pPr marL="457200" lvl="0" indent="-323850" algn="l" rtl="0">
              <a:spcBef>
                <a:spcPts val="0"/>
              </a:spcBef>
              <a:spcAft>
                <a:spcPts val="0"/>
              </a:spcAft>
              <a:buClr>
                <a:srgbClr val="374151"/>
              </a:buClr>
              <a:buSzPts val="1500"/>
              <a:buFont typeface="Times New Roman"/>
              <a:buAutoNum type="arabicPeriod"/>
            </a:pPr>
            <a:r>
              <a:rPr lang="en" sz="1500" dirty="0">
                <a:solidFill>
                  <a:srgbClr val="374151"/>
                </a:solidFill>
                <a:latin typeface="Times New Roman"/>
                <a:ea typeface="Times New Roman"/>
                <a:cs typeface="Times New Roman"/>
                <a:sym typeface="Times New Roman"/>
              </a:rPr>
              <a:t>Pressure</a:t>
            </a:r>
            <a:endParaRPr sz="1500" dirty="0">
              <a:solidFill>
                <a:srgbClr val="374151"/>
              </a:solidFill>
              <a:latin typeface="Times New Roman"/>
              <a:ea typeface="Times New Roman"/>
              <a:cs typeface="Times New Roman"/>
              <a:sym typeface="Times New Roman"/>
            </a:endParaRPr>
          </a:p>
          <a:p>
            <a:pPr marL="457200" lvl="0" indent="-323850" algn="l" rtl="0">
              <a:spcBef>
                <a:spcPts val="0"/>
              </a:spcBef>
              <a:spcAft>
                <a:spcPts val="0"/>
              </a:spcAft>
              <a:buClr>
                <a:srgbClr val="374151"/>
              </a:buClr>
              <a:buSzPts val="1500"/>
              <a:buFont typeface="Times New Roman"/>
              <a:buAutoNum type="arabicPeriod"/>
            </a:pPr>
            <a:r>
              <a:rPr lang="en" sz="1500" dirty="0">
                <a:solidFill>
                  <a:srgbClr val="374151"/>
                </a:solidFill>
                <a:latin typeface="Times New Roman"/>
                <a:ea typeface="Times New Roman"/>
                <a:cs typeface="Times New Roman"/>
                <a:sym typeface="Times New Roman"/>
              </a:rPr>
              <a:t>Humidity</a:t>
            </a:r>
            <a:endParaRPr sz="1500" dirty="0">
              <a:solidFill>
                <a:srgbClr val="374151"/>
              </a:solidFill>
              <a:latin typeface="Times New Roman"/>
              <a:ea typeface="Times New Roman"/>
              <a:cs typeface="Times New Roman"/>
              <a:sym typeface="Times New Roman"/>
            </a:endParaRPr>
          </a:p>
          <a:p>
            <a:pPr marL="457200" lvl="0" indent="-323850" algn="l" rtl="0">
              <a:spcBef>
                <a:spcPts val="0"/>
              </a:spcBef>
              <a:spcAft>
                <a:spcPts val="0"/>
              </a:spcAft>
              <a:buClr>
                <a:srgbClr val="374151"/>
              </a:buClr>
              <a:buSzPts val="1500"/>
              <a:buFont typeface="Times New Roman"/>
              <a:buAutoNum type="arabicPeriod"/>
            </a:pPr>
            <a:r>
              <a:rPr lang="en" sz="1500" dirty="0">
                <a:solidFill>
                  <a:srgbClr val="374151"/>
                </a:solidFill>
                <a:latin typeface="Times New Roman"/>
                <a:ea typeface="Times New Roman"/>
                <a:cs typeface="Times New Roman"/>
                <a:sym typeface="Times New Roman"/>
              </a:rPr>
              <a:t>Gas Resistance</a:t>
            </a:r>
            <a:endParaRPr sz="1500" dirty="0">
              <a:solidFill>
                <a:srgbClr val="374151"/>
              </a:solidFill>
              <a:latin typeface="Times New Roman"/>
              <a:ea typeface="Times New Roman"/>
              <a:cs typeface="Times New Roman"/>
              <a:sym typeface="Times New Roman"/>
            </a:endParaRPr>
          </a:p>
          <a:p>
            <a:pPr marL="0" lvl="0" indent="0" algn="l" rtl="0">
              <a:spcBef>
                <a:spcPts val="1200"/>
              </a:spcBef>
              <a:spcAft>
                <a:spcPts val="1200"/>
              </a:spcAft>
              <a:buNone/>
            </a:pPr>
            <a:r>
              <a:rPr lang="en" sz="1500" dirty="0">
                <a:solidFill>
                  <a:srgbClr val="374151"/>
                </a:solidFill>
                <a:latin typeface="Times New Roman"/>
                <a:ea typeface="Times New Roman"/>
                <a:cs typeface="Times New Roman"/>
                <a:sym typeface="Times New Roman"/>
              </a:rPr>
              <a:t>The focus is on acquiring accurate and timely information from the physical environment. </a:t>
            </a:r>
            <a:r>
              <a:rPr lang="en-US" sz="1500" dirty="0">
                <a:solidFill>
                  <a:srgbClr val="374151"/>
                </a:solidFill>
                <a:latin typeface="Times New Roman"/>
                <a:ea typeface="Times New Roman"/>
                <a:cs typeface="Times New Roman"/>
                <a:sym typeface="Times New Roman"/>
              </a:rPr>
              <a:t>We are displaying data in remote server called thing speak with graphs.</a:t>
            </a:r>
            <a:endParaRPr sz="1800" dirty="0">
              <a:solidFill>
                <a:srgbClr val="37415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title"/>
          </p:nvPr>
        </p:nvSpPr>
        <p:spPr>
          <a:xfrm>
            <a:off x="727650" y="6791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Times New Roman"/>
                <a:ea typeface="Times New Roman"/>
                <a:cs typeface="Times New Roman"/>
                <a:sym typeface="Times New Roman"/>
              </a:rPr>
              <a:t>Functional &amp; Non-Functional Requirements </a:t>
            </a:r>
            <a:endParaRPr>
              <a:latin typeface="Times New Roman"/>
              <a:ea typeface="Times New Roman"/>
              <a:cs typeface="Times New Roman"/>
              <a:sym typeface="Times New Roman"/>
            </a:endParaRPr>
          </a:p>
        </p:txBody>
      </p:sp>
      <p:sp>
        <p:nvSpPr>
          <p:cNvPr id="105" name="Google Shape;105;p16"/>
          <p:cNvSpPr txBox="1">
            <a:spLocks noGrp="1"/>
          </p:cNvSpPr>
          <p:nvPr>
            <p:ph type="body" idx="1"/>
          </p:nvPr>
        </p:nvSpPr>
        <p:spPr>
          <a:xfrm>
            <a:off x="727650" y="1444600"/>
            <a:ext cx="7688700" cy="3057000"/>
          </a:xfrm>
          <a:prstGeom prst="rect">
            <a:avLst/>
          </a:prstGeom>
        </p:spPr>
        <p:txBody>
          <a:bodyPr spcFirstLastPara="1" wrap="square" lIns="91425" tIns="91425" rIns="91425" bIns="91425" anchor="t" anchorCtr="0">
            <a:normAutofit/>
          </a:bodyPr>
          <a:lstStyle/>
          <a:p>
            <a:pPr marL="0" lvl="0" indent="0" algn="just" rtl="0">
              <a:lnSpc>
                <a:spcPct val="160000"/>
              </a:lnSpc>
              <a:spcBef>
                <a:spcPts val="1400"/>
              </a:spcBef>
              <a:spcAft>
                <a:spcPts val="0"/>
              </a:spcAft>
              <a:buNone/>
            </a:pPr>
            <a:r>
              <a:rPr lang="en" sz="1650" b="1" dirty="0">
                <a:solidFill>
                  <a:srgbClr val="000000"/>
                </a:solidFill>
                <a:latin typeface="Times New Roman"/>
                <a:ea typeface="Times New Roman"/>
                <a:cs typeface="Times New Roman"/>
                <a:sym typeface="Times New Roman"/>
              </a:rPr>
              <a:t>Functional Requirements:</a:t>
            </a:r>
            <a:endParaRPr sz="1650" b="1" dirty="0">
              <a:solidFill>
                <a:srgbClr val="000000"/>
              </a:solidFill>
              <a:latin typeface="Times New Roman"/>
              <a:ea typeface="Times New Roman"/>
              <a:cs typeface="Times New Roman"/>
              <a:sym typeface="Times New Roman"/>
            </a:endParaRPr>
          </a:p>
          <a:p>
            <a:pPr marL="0" lvl="0" indent="0" algn="just" rtl="0">
              <a:spcBef>
                <a:spcPts val="400"/>
              </a:spcBef>
              <a:spcAft>
                <a:spcPts val="0"/>
              </a:spcAft>
              <a:buNone/>
            </a:pPr>
            <a:r>
              <a:rPr lang="en" sz="1400" dirty="0">
                <a:solidFill>
                  <a:srgbClr val="374151"/>
                </a:solidFill>
                <a:latin typeface="Times New Roman"/>
                <a:ea typeface="Times New Roman"/>
                <a:cs typeface="Times New Roman"/>
                <a:sym typeface="Times New Roman"/>
              </a:rPr>
              <a:t>Definition: Functional requirements define what the system should do, the specific functionalities it needs to perform, and how it should behave in different scenarios. These requirements focus on the system's capabilities and its expected behavior.</a:t>
            </a:r>
            <a:endParaRPr sz="1400" dirty="0">
              <a:solidFill>
                <a:srgbClr val="374151"/>
              </a:solidFill>
              <a:latin typeface="Times New Roman"/>
              <a:ea typeface="Times New Roman"/>
              <a:cs typeface="Times New Roman"/>
              <a:sym typeface="Times New Roman"/>
            </a:endParaRPr>
          </a:p>
          <a:p>
            <a:pPr marL="0" lvl="0" indent="0" algn="just" rtl="0">
              <a:lnSpc>
                <a:spcPct val="160000"/>
              </a:lnSpc>
              <a:spcBef>
                <a:spcPts val="1500"/>
              </a:spcBef>
              <a:spcAft>
                <a:spcPts val="0"/>
              </a:spcAft>
              <a:buNone/>
            </a:pPr>
            <a:r>
              <a:rPr lang="en" sz="1650" b="1" dirty="0">
                <a:solidFill>
                  <a:srgbClr val="000000"/>
                </a:solidFill>
                <a:latin typeface="Times New Roman"/>
                <a:ea typeface="Times New Roman"/>
                <a:cs typeface="Times New Roman"/>
                <a:sym typeface="Times New Roman"/>
              </a:rPr>
              <a:t>Non-functional Requirements:</a:t>
            </a:r>
            <a:endParaRPr sz="1650" b="1" dirty="0">
              <a:solidFill>
                <a:srgbClr val="000000"/>
              </a:solidFill>
              <a:latin typeface="Times New Roman"/>
              <a:ea typeface="Times New Roman"/>
              <a:cs typeface="Times New Roman"/>
              <a:sym typeface="Times New Roman"/>
            </a:endParaRPr>
          </a:p>
          <a:p>
            <a:pPr marL="0" lvl="0" indent="0" algn="just" rtl="0">
              <a:spcBef>
                <a:spcPts val="400"/>
              </a:spcBef>
              <a:spcAft>
                <a:spcPts val="0"/>
              </a:spcAft>
              <a:buNone/>
            </a:pPr>
            <a:r>
              <a:rPr lang="en" sz="1400" dirty="0">
                <a:solidFill>
                  <a:srgbClr val="374151"/>
                </a:solidFill>
                <a:latin typeface="Times New Roman"/>
                <a:ea typeface="Times New Roman"/>
                <a:cs typeface="Times New Roman"/>
                <a:sym typeface="Times New Roman"/>
              </a:rPr>
              <a:t>Definition: Non-functional requirements define the system's characteristics, constraints, and qualities rather than specific functionalities. They describe how the system should behave, rather than what it should do.</a:t>
            </a:r>
            <a:endParaRPr sz="1400" dirty="0">
              <a:solidFill>
                <a:srgbClr val="374151"/>
              </a:solidFill>
              <a:latin typeface="Times New Roman"/>
              <a:ea typeface="Times New Roman"/>
              <a:cs typeface="Times New Roman"/>
              <a:sym typeface="Times New Roman"/>
            </a:endParaRPr>
          </a:p>
          <a:p>
            <a:pPr marL="0" lvl="0" indent="0" algn="l" rtl="0">
              <a:spcBef>
                <a:spcPts val="1500"/>
              </a:spcBef>
              <a:spcAft>
                <a:spcPts val="1200"/>
              </a:spcAft>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660875" y="7151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Times New Roman"/>
                <a:ea typeface="Times New Roman"/>
                <a:cs typeface="Times New Roman"/>
                <a:sym typeface="Times New Roman"/>
              </a:rPr>
              <a:t>Functional Requirements</a:t>
            </a:r>
            <a:endParaRPr>
              <a:latin typeface="Times New Roman"/>
              <a:ea typeface="Times New Roman"/>
              <a:cs typeface="Times New Roman"/>
              <a:sym typeface="Times New Roman"/>
            </a:endParaRPr>
          </a:p>
        </p:txBody>
      </p:sp>
      <p:sp>
        <p:nvSpPr>
          <p:cNvPr id="111" name="Google Shape;111;p17"/>
          <p:cNvSpPr txBox="1">
            <a:spLocks noGrp="1"/>
          </p:cNvSpPr>
          <p:nvPr>
            <p:ph type="body" idx="1"/>
          </p:nvPr>
        </p:nvSpPr>
        <p:spPr>
          <a:xfrm>
            <a:off x="729450" y="1467225"/>
            <a:ext cx="7688700" cy="330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latin typeface="Times New Roman"/>
                <a:ea typeface="Times New Roman"/>
                <a:cs typeface="Times New Roman"/>
                <a:sym typeface="Times New Roman"/>
              </a:rPr>
              <a:t>Function Requirements :</a:t>
            </a:r>
            <a:endParaRPr sz="1200" b="1" dirty="0">
              <a:latin typeface="Times New Roman"/>
              <a:ea typeface="Times New Roman"/>
              <a:cs typeface="Times New Roman"/>
              <a:sym typeface="Times New Roman"/>
            </a:endParaRPr>
          </a:p>
          <a:p>
            <a:pPr marL="457200" lvl="0" indent="0" rtl="0">
              <a:spcBef>
                <a:spcPts val="1200"/>
              </a:spcBef>
              <a:spcAft>
                <a:spcPts val="0"/>
              </a:spcAft>
              <a:buNone/>
            </a:pPr>
            <a:r>
              <a:rPr lang="en" sz="1200" b="1" dirty="0">
                <a:latin typeface="Times New Roman"/>
                <a:ea typeface="Times New Roman"/>
                <a:cs typeface="Times New Roman"/>
                <a:sym typeface="Times New Roman"/>
              </a:rPr>
              <a:t>Sensor Data Display:</a:t>
            </a:r>
            <a:r>
              <a:rPr lang="en" sz="1200" dirty="0">
                <a:latin typeface="Times New Roman"/>
                <a:ea typeface="Times New Roman"/>
                <a:cs typeface="Times New Roman"/>
                <a:sym typeface="Times New Roman"/>
              </a:rPr>
              <a:t> Display sensor data from two sensors (temperature, pressure, humidity, gas resistance) on an HTML page.</a:t>
            </a:r>
            <a:br>
              <a:rPr lang="en" sz="1200" dirty="0">
                <a:latin typeface="Times New Roman"/>
                <a:ea typeface="Times New Roman"/>
                <a:cs typeface="Times New Roman"/>
                <a:sym typeface="Times New Roman"/>
              </a:rPr>
            </a:br>
            <a:r>
              <a:rPr lang="en" sz="1200" dirty="0">
                <a:latin typeface="Times New Roman"/>
                <a:ea typeface="Times New Roman"/>
                <a:cs typeface="Times New Roman"/>
                <a:sym typeface="Times New Roman"/>
              </a:rPr>
              <a:t>- Ensure the sensor data updates periodically (every 10 seconds) without requiring a page refresh.</a:t>
            </a:r>
          </a:p>
          <a:p>
            <a:pPr marL="457200" lvl="0" indent="0" rtl="0">
              <a:spcBef>
                <a:spcPts val="1200"/>
              </a:spcBef>
              <a:spcAft>
                <a:spcPts val="0"/>
              </a:spcAft>
              <a:buNone/>
            </a:pPr>
            <a:r>
              <a:rPr lang="en-US" sz="1200" dirty="0">
                <a:latin typeface="Times New Roman"/>
                <a:ea typeface="Times New Roman"/>
                <a:cs typeface="Times New Roman"/>
                <a:sym typeface="Times New Roman"/>
              </a:rPr>
              <a:t>-visualizing data in remote server using </a:t>
            </a:r>
            <a:r>
              <a:rPr lang="en-US" sz="1200">
                <a:latin typeface="Times New Roman"/>
                <a:ea typeface="Times New Roman"/>
                <a:cs typeface="Times New Roman"/>
                <a:sym typeface="Times New Roman"/>
              </a:rPr>
              <a:t>thingspeak</a:t>
            </a:r>
            <a:r>
              <a:rPr lang="en-US" sz="1200" dirty="0">
                <a:latin typeface="Times New Roman"/>
                <a:ea typeface="Times New Roman"/>
                <a:cs typeface="Times New Roman"/>
                <a:sym typeface="Times New Roman"/>
              </a:rPr>
              <a:t>.</a:t>
            </a:r>
            <a:endParaRPr sz="1200" dirty="0">
              <a:latin typeface="Times New Roman"/>
              <a:ea typeface="Times New Roman"/>
              <a:cs typeface="Times New Roman"/>
              <a:sym typeface="Times New Roman"/>
            </a:endParaRPr>
          </a:p>
          <a:p>
            <a:pPr marL="457200" lvl="0" indent="0" algn="just" rtl="0">
              <a:spcBef>
                <a:spcPts val="1200"/>
              </a:spcBef>
              <a:spcAft>
                <a:spcPts val="0"/>
              </a:spcAft>
              <a:buNone/>
            </a:pPr>
            <a:r>
              <a:rPr lang="en" sz="1200" b="1" dirty="0">
                <a:latin typeface="Times New Roman"/>
                <a:ea typeface="Times New Roman"/>
                <a:cs typeface="Times New Roman"/>
                <a:sym typeface="Times New Roman"/>
              </a:rPr>
              <a:t>Server Functionality:</a:t>
            </a:r>
            <a:endParaRPr sz="1200" b="1" dirty="0">
              <a:latin typeface="Times New Roman"/>
              <a:ea typeface="Times New Roman"/>
              <a:cs typeface="Times New Roman"/>
              <a:sym typeface="Times New Roman"/>
            </a:endParaRPr>
          </a:p>
          <a:p>
            <a:pPr marL="457200" lvl="0" indent="0" algn="just" rtl="0">
              <a:spcBef>
                <a:spcPts val="1200"/>
              </a:spcBef>
              <a:spcAft>
                <a:spcPts val="0"/>
              </a:spcAft>
              <a:buNone/>
            </a:pPr>
            <a:r>
              <a:rPr lang="en" sz="1200" dirty="0">
                <a:latin typeface="Times New Roman"/>
                <a:ea typeface="Times New Roman"/>
                <a:cs typeface="Times New Roman"/>
                <a:sym typeface="Times New Roman"/>
              </a:rPr>
              <a:t>   - Implement a server capable of handling HTTP requests.</a:t>
            </a:r>
            <a:endParaRPr sz="1200" dirty="0">
              <a:latin typeface="Times New Roman"/>
              <a:ea typeface="Times New Roman"/>
              <a:cs typeface="Times New Roman"/>
              <a:sym typeface="Times New Roman"/>
            </a:endParaRPr>
          </a:p>
          <a:p>
            <a:pPr marL="457200" lvl="0" indent="0" algn="just" rtl="0">
              <a:spcBef>
                <a:spcPts val="1200"/>
              </a:spcBef>
              <a:spcAft>
                <a:spcPts val="0"/>
              </a:spcAft>
              <a:buNone/>
            </a:pPr>
            <a:r>
              <a:rPr lang="en" sz="1200" dirty="0">
                <a:latin typeface="Times New Roman"/>
                <a:ea typeface="Times New Roman"/>
                <a:cs typeface="Times New Roman"/>
                <a:sym typeface="Times New Roman"/>
              </a:rPr>
              <a:t>   - Serve an HTML page for the root path `/`.</a:t>
            </a:r>
            <a:endParaRPr sz="1200" dirty="0">
              <a:latin typeface="Times New Roman"/>
              <a:ea typeface="Times New Roman"/>
              <a:cs typeface="Times New Roman"/>
              <a:sym typeface="Times New Roman"/>
            </a:endParaRPr>
          </a:p>
          <a:p>
            <a:pPr marL="457200" lvl="0" indent="0" algn="just" rtl="0">
              <a:spcBef>
                <a:spcPts val="1200"/>
              </a:spcBef>
              <a:spcAft>
                <a:spcPts val="0"/>
              </a:spcAft>
              <a:buNone/>
            </a:pPr>
            <a:r>
              <a:rPr lang="en" sz="1200" dirty="0">
                <a:latin typeface="Times New Roman"/>
                <a:ea typeface="Times New Roman"/>
                <a:cs typeface="Times New Roman"/>
                <a:sym typeface="Times New Roman"/>
              </a:rPr>
              <a:t>   - Provide sensor data in JSON format when the path `/sensor_data` is requested.</a:t>
            </a:r>
            <a:endParaRPr sz="1200" dirty="0">
              <a:latin typeface="Times New Roman"/>
              <a:ea typeface="Times New Roman"/>
              <a:cs typeface="Times New Roman"/>
              <a:sym typeface="Times New Roman"/>
            </a:endParaRPr>
          </a:p>
          <a:p>
            <a:pPr marL="457200" lvl="0" indent="0" algn="just" rtl="0">
              <a:spcBef>
                <a:spcPts val="1200"/>
              </a:spcBef>
              <a:spcAft>
                <a:spcPts val="0"/>
              </a:spcAft>
              <a:buNone/>
            </a:pPr>
            <a:r>
              <a:rPr lang="en" sz="1200" dirty="0">
                <a:latin typeface="Times New Roman"/>
                <a:ea typeface="Times New Roman"/>
                <a:cs typeface="Times New Roman"/>
                <a:sym typeface="Times New Roman"/>
              </a:rPr>
              <a:t>   - Update the sensor data from actual sensors connected via I2C.</a:t>
            </a:r>
            <a:endParaRPr sz="1200" dirty="0">
              <a:latin typeface="Times New Roman"/>
              <a:ea typeface="Times New Roman"/>
              <a:cs typeface="Times New Roman"/>
              <a:sym typeface="Times New Roman"/>
            </a:endParaRPr>
          </a:p>
          <a:p>
            <a:pPr marL="457200" lvl="0" indent="0" algn="just" rtl="0">
              <a:spcBef>
                <a:spcPts val="1200"/>
              </a:spcBef>
              <a:spcAft>
                <a:spcPts val="1200"/>
              </a:spcAft>
              <a:buNone/>
            </a:pPr>
            <a:r>
              <a:rPr lang="en" sz="1200" dirty="0">
                <a:latin typeface="Times New Roman"/>
                <a:ea typeface="Times New Roman"/>
                <a:cs typeface="Times New Roman"/>
                <a:sym typeface="Times New Roman"/>
              </a:rPr>
              <a:t>  </a:t>
            </a:r>
            <a:endParaRPr sz="1200" dirty="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614175" y="725300"/>
            <a:ext cx="78039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Times New Roman"/>
                <a:ea typeface="Times New Roman"/>
                <a:cs typeface="Times New Roman"/>
                <a:sym typeface="Times New Roman"/>
              </a:rPr>
              <a:t>System Components :-</a:t>
            </a:r>
            <a:endParaRPr>
              <a:latin typeface="Times New Roman"/>
              <a:ea typeface="Times New Roman"/>
              <a:cs typeface="Times New Roman"/>
              <a:sym typeface="Times New Roman"/>
            </a:endParaRPr>
          </a:p>
        </p:txBody>
      </p:sp>
      <p:sp>
        <p:nvSpPr>
          <p:cNvPr id="117" name="Google Shape;117;p18"/>
          <p:cNvSpPr txBox="1">
            <a:spLocks noGrp="1"/>
          </p:cNvSpPr>
          <p:nvPr>
            <p:ph type="body" idx="1"/>
          </p:nvPr>
        </p:nvSpPr>
        <p:spPr>
          <a:xfrm>
            <a:off x="614175" y="1525950"/>
            <a:ext cx="8303700" cy="32001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1600" b="1">
                <a:solidFill>
                  <a:srgbClr val="000000"/>
                </a:solidFill>
                <a:latin typeface="Times New Roman"/>
                <a:ea typeface="Times New Roman"/>
                <a:cs typeface="Times New Roman"/>
                <a:sym typeface="Times New Roman"/>
              </a:rPr>
              <a:t>I2C Communication Protocol Development:</a:t>
            </a:r>
            <a:endParaRPr sz="1600" b="1">
              <a:solidFill>
                <a:srgbClr val="000000"/>
              </a:solidFill>
              <a:latin typeface="Times New Roman"/>
              <a:ea typeface="Times New Roman"/>
              <a:cs typeface="Times New Roman"/>
              <a:sym typeface="Times New Roman"/>
            </a:endParaRPr>
          </a:p>
          <a:p>
            <a:pPr marL="457200" lvl="0" indent="-317500" algn="l" rtl="0">
              <a:spcBef>
                <a:spcPts val="1200"/>
              </a:spcBef>
              <a:spcAft>
                <a:spcPts val="0"/>
              </a:spcAft>
              <a:buClr>
                <a:srgbClr val="374151"/>
              </a:buClr>
              <a:buSzPts val="1400"/>
              <a:buFont typeface="Times New Roman"/>
              <a:buChar char="●"/>
            </a:pPr>
            <a:r>
              <a:rPr lang="en" sz="1400">
                <a:solidFill>
                  <a:srgbClr val="374151"/>
                </a:solidFill>
                <a:latin typeface="Times New Roman"/>
                <a:ea typeface="Times New Roman"/>
                <a:cs typeface="Times New Roman"/>
                <a:sym typeface="Times New Roman"/>
              </a:rPr>
              <a:t>Customized protocol for seamless data exchange.</a:t>
            </a:r>
            <a:endParaRPr sz="1400">
              <a:solidFill>
                <a:srgbClr val="374151"/>
              </a:solidFill>
              <a:latin typeface="Times New Roman"/>
              <a:ea typeface="Times New Roman"/>
              <a:cs typeface="Times New Roman"/>
              <a:sym typeface="Times New Roman"/>
            </a:endParaRPr>
          </a:p>
          <a:p>
            <a:pPr marL="457200" lvl="0" indent="-317500" algn="l" rtl="0">
              <a:spcBef>
                <a:spcPts val="0"/>
              </a:spcBef>
              <a:spcAft>
                <a:spcPts val="0"/>
              </a:spcAft>
              <a:buClr>
                <a:srgbClr val="374151"/>
              </a:buClr>
              <a:buSzPts val="1400"/>
              <a:buFont typeface="Times New Roman"/>
              <a:buChar char="●"/>
            </a:pPr>
            <a:r>
              <a:rPr lang="en" sz="1400">
                <a:solidFill>
                  <a:srgbClr val="374151"/>
                </a:solidFill>
                <a:latin typeface="Times New Roman"/>
                <a:ea typeface="Times New Roman"/>
                <a:cs typeface="Times New Roman"/>
                <a:sym typeface="Times New Roman"/>
              </a:rPr>
              <a:t>The project requires the creation of a bespoke I2C communication protocol to facilitate smooth data exchange between the server and the sensor boards (Pico). This protocol encompasses serialized commands that the Pico can decode to interact with specific sensors, enabling both read and write operations.</a:t>
            </a:r>
            <a:endParaRPr sz="1400">
              <a:solidFill>
                <a:srgbClr val="374151"/>
              </a:solidFill>
              <a:latin typeface="Times New Roman"/>
              <a:ea typeface="Times New Roman"/>
              <a:cs typeface="Times New Roman"/>
              <a:sym typeface="Times New Roman"/>
            </a:endParaRPr>
          </a:p>
          <a:p>
            <a:pPr marL="0" lvl="0" indent="0" algn="l" rtl="0">
              <a:spcBef>
                <a:spcPts val="1200"/>
              </a:spcBef>
              <a:spcAft>
                <a:spcPts val="0"/>
              </a:spcAft>
              <a:buNone/>
            </a:pPr>
            <a:r>
              <a:rPr lang="en" sz="1500" b="1">
                <a:solidFill>
                  <a:srgbClr val="000000"/>
                </a:solidFill>
                <a:latin typeface="Times New Roman"/>
                <a:ea typeface="Times New Roman"/>
                <a:cs typeface="Times New Roman"/>
                <a:sym typeface="Times New Roman"/>
              </a:rPr>
              <a:t>Edge Processing on Pico:</a:t>
            </a:r>
            <a:endParaRPr sz="1500" b="1">
              <a:solidFill>
                <a:srgbClr val="000000"/>
              </a:solidFill>
              <a:latin typeface="Times New Roman"/>
              <a:ea typeface="Times New Roman"/>
              <a:cs typeface="Times New Roman"/>
              <a:sym typeface="Times New Roman"/>
            </a:endParaRPr>
          </a:p>
          <a:p>
            <a:pPr marL="457200" lvl="0" indent="-317500" algn="l" rtl="0">
              <a:spcBef>
                <a:spcPts val="1200"/>
              </a:spcBef>
              <a:spcAft>
                <a:spcPts val="0"/>
              </a:spcAft>
              <a:buClr>
                <a:srgbClr val="374151"/>
              </a:buClr>
              <a:buSzPts val="1400"/>
              <a:buFont typeface="Times New Roman"/>
              <a:buChar char="●"/>
            </a:pPr>
            <a:r>
              <a:rPr lang="en" sz="1400">
                <a:solidFill>
                  <a:srgbClr val="374151"/>
                </a:solidFill>
                <a:latin typeface="Times New Roman"/>
                <a:ea typeface="Times New Roman"/>
                <a:cs typeface="Times New Roman"/>
                <a:sym typeface="Times New Roman"/>
              </a:rPr>
              <a:t>Local data processing on the sensor board (Pico) for efficiency.</a:t>
            </a:r>
            <a:endParaRPr sz="1400">
              <a:solidFill>
                <a:srgbClr val="374151"/>
              </a:solidFill>
              <a:latin typeface="Times New Roman"/>
              <a:ea typeface="Times New Roman"/>
              <a:cs typeface="Times New Roman"/>
              <a:sym typeface="Times New Roman"/>
            </a:endParaRPr>
          </a:p>
          <a:p>
            <a:pPr marL="457200" lvl="0" indent="-317500" algn="l" rtl="0">
              <a:spcBef>
                <a:spcPts val="0"/>
              </a:spcBef>
              <a:spcAft>
                <a:spcPts val="0"/>
              </a:spcAft>
              <a:buClr>
                <a:srgbClr val="374151"/>
              </a:buClr>
              <a:buSzPts val="1400"/>
              <a:buFont typeface="Times New Roman"/>
              <a:buChar char="●"/>
            </a:pPr>
            <a:r>
              <a:rPr lang="en" sz="1400">
                <a:solidFill>
                  <a:srgbClr val="374151"/>
                </a:solidFill>
                <a:latin typeface="Times New Roman"/>
                <a:ea typeface="Times New Roman"/>
                <a:cs typeface="Times New Roman"/>
                <a:sym typeface="Times New Roman"/>
              </a:rPr>
              <a:t>The Pico device plays a pivotal role in executing various data processing functions locally, such as calculation of Minimum , Maximum &amp; Average. These operations are conducted on a set of collected samples, optimizing efficiency and reducing the need for extensive data transmission to the server.</a:t>
            </a:r>
            <a:endParaRPr sz="1400">
              <a:solidFill>
                <a:srgbClr val="37415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xfrm>
            <a:off x="727650" y="6628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Times New Roman"/>
                <a:ea typeface="Times New Roman"/>
                <a:cs typeface="Times New Roman"/>
                <a:sym typeface="Times New Roman"/>
              </a:rPr>
              <a:t>System Components :-</a:t>
            </a:r>
            <a:endParaRPr/>
          </a:p>
        </p:txBody>
      </p:sp>
      <p:sp>
        <p:nvSpPr>
          <p:cNvPr id="123" name="Google Shape;123;p19"/>
          <p:cNvSpPr txBox="1">
            <a:spLocks noGrp="1"/>
          </p:cNvSpPr>
          <p:nvPr>
            <p:ph type="body" idx="1"/>
          </p:nvPr>
        </p:nvSpPr>
        <p:spPr>
          <a:xfrm>
            <a:off x="727650" y="1441200"/>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b="1">
                <a:solidFill>
                  <a:srgbClr val="000000"/>
                </a:solidFill>
                <a:latin typeface="Times New Roman"/>
                <a:ea typeface="Times New Roman"/>
                <a:cs typeface="Times New Roman"/>
                <a:sym typeface="Times New Roman"/>
              </a:rPr>
              <a:t>Results Transmission:</a:t>
            </a:r>
            <a:endParaRPr sz="1600" b="1">
              <a:solidFill>
                <a:srgbClr val="000000"/>
              </a:solidFill>
              <a:latin typeface="Times New Roman"/>
              <a:ea typeface="Times New Roman"/>
              <a:cs typeface="Times New Roman"/>
              <a:sym typeface="Times New Roman"/>
            </a:endParaRPr>
          </a:p>
          <a:p>
            <a:pPr marL="457200" lvl="0" indent="-317500" algn="l" rtl="0">
              <a:spcBef>
                <a:spcPts val="1200"/>
              </a:spcBef>
              <a:spcAft>
                <a:spcPts val="0"/>
              </a:spcAft>
              <a:buClr>
                <a:srgbClr val="374151"/>
              </a:buClr>
              <a:buSzPts val="1400"/>
              <a:buFont typeface="Times New Roman"/>
              <a:buChar char="●"/>
            </a:pPr>
            <a:r>
              <a:rPr lang="en" sz="1400">
                <a:solidFill>
                  <a:srgbClr val="374151"/>
                </a:solidFill>
                <a:latin typeface="Times New Roman"/>
                <a:ea typeface="Times New Roman"/>
                <a:cs typeface="Times New Roman"/>
                <a:sym typeface="Times New Roman"/>
              </a:rPr>
              <a:t>Processed data transmitted back to the server for analysis and visualization.</a:t>
            </a:r>
            <a:endParaRPr sz="1400">
              <a:solidFill>
                <a:srgbClr val="374151"/>
              </a:solidFill>
              <a:latin typeface="Times New Roman"/>
              <a:ea typeface="Times New Roman"/>
              <a:cs typeface="Times New Roman"/>
              <a:sym typeface="Times New Roman"/>
            </a:endParaRPr>
          </a:p>
          <a:p>
            <a:pPr marL="457200" lvl="0" indent="-317500" algn="l" rtl="0">
              <a:spcBef>
                <a:spcPts val="0"/>
              </a:spcBef>
              <a:spcAft>
                <a:spcPts val="0"/>
              </a:spcAft>
              <a:buClr>
                <a:srgbClr val="374151"/>
              </a:buClr>
              <a:buSzPts val="1400"/>
              <a:buFont typeface="Times New Roman"/>
              <a:buChar char="●"/>
            </a:pPr>
            <a:r>
              <a:rPr lang="en" sz="1400">
                <a:solidFill>
                  <a:srgbClr val="374151"/>
                </a:solidFill>
                <a:latin typeface="Times New Roman"/>
                <a:ea typeface="Times New Roman"/>
                <a:cs typeface="Times New Roman"/>
                <a:sym typeface="Times New Roman"/>
              </a:rPr>
              <a:t>Following data processing on the Pico, the processed results and any potential errors are transmitted back to the server. This data is then utilized for further analysis and presented through a user-friendly graphical user interface (GUI) for end-users.</a:t>
            </a:r>
            <a:endParaRPr sz="1400">
              <a:solidFill>
                <a:srgbClr val="37415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0"/>
          <p:cNvSpPr txBox="1">
            <a:spLocks noGrp="1"/>
          </p:cNvSpPr>
          <p:nvPr>
            <p:ph type="title"/>
          </p:nvPr>
        </p:nvSpPr>
        <p:spPr>
          <a:xfrm>
            <a:off x="727650" y="6159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Times New Roman"/>
                <a:ea typeface="Times New Roman"/>
                <a:cs typeface="Times New Roman"/>
                <a:sym typeface="Times New Roman"/>
              </a:rPr>
              <a:t>Quality Concerns</a:t>
            </a:r>
            <a:endParaRPr>
              <a:latin typeface="Times New Roman"/>
              <a:ea typeface="Times New Roman"/>
              <a:cs typeface="Times New Roman"/>
              <a:sym typeface="Times New Roman"/>
            </a:endParaRPr>
          </a:p>
        </p:txBody>
      </p:sp>
      <p:sp>
        <p:nvSpPr>
          <p:cNvPr id="129" name="Google Shape;129;p20"/>
          <p:cNvSpPr txBox="1">
            <a:spLocks noGrp="1"/>
          </p:cNvSpPr>
          <p:nvPr>
            <p:ph type="body" idx="1"/>
          </p:nvPr>
        </p:nvSpPr>
        <p:spPr>
          <a:xfrm>
            <a:off x="729450" y="1415750"/>
            <a:ext cx="7688700" cy="3388200"/>
          </a:xfrm>
          <a:prstGeom prst="rect">
            <a:avLst/>
          </a:prstGeom>
        </p:spPr>
        <p:txBody>
          <a:bodyPr spcFirstLastPara="1" wrap="square" lIns="91425" tIns="91425" rIns="91425" bIns="91425" anchor="t" anchorCtr="0">
            <a:normAutofit fontScale="55000" lnSpcReduction="20000"/>
          </a:bodyPr>
          <a:lstStyle/>
          <a:p>
            <a:pPr marL="0" lvl="0" indent="0" algn="l" rtl="0">
              <a:spcBef>
                <a:spcPts val="0"/>
              </a:spcBef>
              <a:spcAft>
                <a:spcPts val="0"/>
              </a:spcAft>
              <a:buNone/>
            </a:pPr>
            <a:r>
              <a:rPr lang="en" sz="3605" b="1">
                <a:solidFill>
                  <a:srgbClr val="000000"/>
                </a:solidFill>
                <a:latin typeface="Times New Roman"/>
                <a:ea typeface="Times New Roman"/>
                <a:cs typeface="Times New Roman"/>
                <a:sym typeface="Times New Roman"/>
              </a:rPr>
              <a:t>Universal Communication Protocol:</a:t>
            </a:r>
            <a:endParaRPr sz="3605" b="1">
              <a:solidFill>
                <a:srgbClr val="000000"/>
              </a:solidFill>
              <a:latin typeface="Times New Roman"/>
              <a:ea typeface="Times New Roman"/>
              <a:cs typeface="Times New Roman"/>
              <a:sym typeface="Times New Roman"/>
            </a:endParaRPr>
          </a:p>
          <a:p>
            <a:pPr marL="457200" lvl="0" indent="-333225" algn="l" rtl="0">
              <a:spcBef>
                <a:spcPts val="1500"/>
              </a:spcBef>
              <a:spcAft>
                <a:spcPts val="0"/>
              </a:spcAft>
              <a:buClr>
                <a:srgbClr val="374151"/>
              </a:buClr>
              <a:buSzPct val="100000"/>
              <a:buFont typeface="Times New Roman"/>
              <a:buChar char="●"/>
            </a:pPr>
            <a:r>
              <a:rPr lang="en" sz="2995" b="1">
                <a:solidFill>
                  <a:srgbClr val="374151"/>
                </a:solidFill>
                <a:latin typeface="Times New Roman"/>
                <a:ea typeface="Times New Roman"/>
                <a:cs typeface="Times New Roman"/>
                <a:sym typeface="Times New Roman"/>
              </a:rPr>
              <a:t>Medium Agnosticism</a:t>
            </a:r>
            <a:r>
              <a:rPr lang="en" sz="2995">
                <a:solidFill>
                  <a:srgbClr val="374151"/>
                </a:solidFill>
                <a:latin typeface="Times New Roman"/>
                <a:ea typeface="Times New Roman"/>
                <a:cs typeface="Times New Roman"/>
                <a:sym typeface="Times New Roman"/>
              </a:rPr>
              <a:t>: Designed to be medium-agnostic, ensuring seamless implementation across diverse communication channels, including SIP,I2C and Ethernet.</a:t>
            </a:r>
            <a:endParaRPr sz="2995">
              <a:solidFill>
                <a:srgbClr val="374151"/>
              </a:solidFill>
              <a:latin typeface="Times New Roman"/>
              <a:ea typeface="Times New Roman"/>
              <a:cs typeface="Times New Roman"/>
              <a:sym typeface="Times New Roman"/>
            </a:endParaRPr>
          </a:p>
          <a:p>
            <a:pPr marL="457200" lvl="0" indent="-333225" algn="l" rtl="0">
              <a:spcBef>
                <a:spcPts val="0"/>
              </a:spcBef>
              <a:spcAft>
                <a:spcPts val="0"/>
              </a:spcAft>
              <a:buClr>
                <a:srgbClr val="374151"/>
              </a:buClr>
              <a:buSzPct val="100000"/>
              <a:buFont typeface="Times New Roman"/>
              <a:buChar char="●"/>
            </a:pPr>
            <a:r>
              <a:rPr lang="en" sz="2995" b="1">
                <a:solidFill>
                  <a:srgbClr val="374151"/>
                </a:solidFill>
                <a:latin typeface="Times New Roman"/>
                <a:ea typeface="Times New Roman"/>
                <a:cs typeface="Times New Roman"/>
                <a:sym typeface="Times New Roman"/>
              </a:rPr>
              <a:t>Minimal Packet Size:</a:t>
            </a:r>
            <a:r>
              <a:rPr lang="en" sz="2995">
                <a:solidFill>
                  <a:srgbClr val="374151"/>
                </a:solidFill>
                <a:latin typeface="Times New Roman"/>
                <a:ea typeface="Times New Roman"/>
                <a:cs typeface="Times New Roman"/>
                <a:sym typeface="Times New Roman"/>
              </a:rPr>
              <a:t> Optimized for efficiency, minimizing packet size to reduce data transmission overhead while maintaining robust functionality.</a:t>
            </a:r>
            <a:endParaRPr sz="2995">
              <a:solidFill>
                <a:srgbClr val="374151"/>
              </a:solidFill>
              <a:latin typeface="Times New Roman"/>
              <a:ea typeface="Times New Roman"/>
              <a:cs typeface="Times New Roman"/>
              <a:sym typeface="Times New Roman"/>
            </a:endParaRPr>
          </a:p>
          <a:p>
            <a:pPr marL="457200" lvl="0" indent="-333225" algn="l" rtl="0">
              <a:spcBef>
                <a:spcPts val="0"/>
              </a:spcBef>
              <a:spcAft>
                <a:spcPts val="0"/>
              </a:spcAft>
              <a:buClr>
                <a:srgbClr val="374151"/>
              </a:buClr>
              <a:buSzPct val="100000"/>
              <a:buFont typeface="Times New Roman"/>
              <a:buChar char="●"/>
            </a:pPr>
            <a:r>
              <a:rPr lang="en" sz="2995" b="1">
                <a:solidFill>
                  <a:srgbClr val="374151"/>
                </a:solidFill>
                <a:latin typeface="Times New Roman"/>
                <a:ea typeface="Times New Roman"/>
                <a:cs typeface="Times New Roman"/>
                <a:sym typeface="Times New Roman"/>
              </a:rPr>
              <a:t>Flexibility:</a:t>
            </a:r>
            <a:r>
              <a:rPr lang="en" sz="2995">
                <a:solidFill>
                  <a:srgbClr val="374151"/>
                </a:solidFill>
                <a:latin typeface="Times New Roman"/>
                <a:ea typeface="Times New Roman"/>
                <a:cs typeface="Times New Roman"/>
                <a:sym typeface="Times New Roman"/>
              </a:rPr>
              <a:t> Offers the flexibility to accommodate various features and functionalities, allowing for extensibility as communication requirements evolve.</a:t>
            </a:r>
            <a:endParaRPr sz="2995">
              <a:solidFill>
                <a:srgbClr val="374151"/>
              </a:solidFill>
              <a:latin typeface="Times New Roman"/>
              <a:ea typeface="Times New Roman"/>
              <a:cs typeface="Times New Roman"/>
              <a:sym typeface="Times New Roman"/>
            </a:endParaRPr>
          </a:p>
          <a:p>
            <a:pPr marL="457200" lvl="0" indent="-333225" algn="l" rtl="0">
              <a:spcBef>
                <a:spcPts val="0"/>
              </a:spcBef>
              <a:spcAft>
                <a:spcPts val="0"/>
              </a:spcAft>
              <a:buClr>
                <a:srgbClr val="374151"/>
              </a:buClr>
              <a:buSzPct val="100000"/>
              <a:buFont typeface="Times New Roman"/>
              <a:buChar char="●"/>
            </a:pPr>
            <a:r>
              <a:rPr lang="en" sz="2995" b="1">
                <a:solidFill>
                  <a:srgbClr val="374151"/>
                </a:solidFill>
                <a:latin typeface="Times New Roman"/>
                <a:ea typeface="Times New Roman"/>
                <a:cs typeface="Times New Roman"/>
                <a:sym typeface="Times New Roman"/>
              </a:rPr>
              <a:t>Minimal Information Sharing:</a:t>
            </a:r>
            <a:r>
              <a:rPr lang="en" sz="2995">
                <a:solidFill>
                  <a:srgbClr val="374151"/>
                </a:solidFill>
                <a:latin typeface="Times New Roman"/>
                <a:ea typeface="Times New Roman"/>
                <a:cs typeface="Times New Roman"/>
                <a:sym typeface="Times New Roman"/>
              </a:rPr>
              <a:t> Boards utilizing this protocol share only essential information required for communication, enhancing security and privacy.</a:t>
            </a:r>
            <a:endParaRPr sz="2995">
              <a:solidFill>
                <a:srgbClr val="374151"/>
              </a:solidFill>
              <a:latin typeface="Times New Roman"/>
              <a:ea typeface="Times New Roman"/>
              <a:cs typeface="Times New Roman"/>
              <a:sym typeface="Times New Roman"/>
            </a:endParaRPr>
          </a:p>
          <a:p>
            <a:pPr marL="457200" lvl="0" indent="0" algn="l" rtl="0">
              <a:spcBef>
                <a:spcPts val="1500"/>
              </a:spcBef>
              <a:spcAft>
                <a:spcPts val="1200"/>
              </a:spcAft>
              <a:buNone/>
            </a:pPr>
            <a:endParaRPr sz="1400" b="1">
              <a:solidFill>
                <a:srgbClr val="000000"/>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727650" y="6160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Times New Roman"/>
                <a:ea typeface="Times New Roman"/>
                <a:cs typeface="Times New Roman"/>
                <a:sym typeface="Times New Roman"/>
              </a:rPr>
              <a:t>Communication Channels</a:t>
            </a:r>
            <a:endParaRPr>
              <a:latin typeface="Times New Roman"/>
              <a:ea typeface="Times New Roman"/>
              <a:cs typeface="Times New Roman"/>
              <a:sym typeface="Times New Roman"/>
            </a:endParaRPr>
          </a:p>
        </p:txBody>
      </p:sp>
      <p:sp>
        <p:nvSpPr>
          <p:cNvPr id="135" name="Google Shape;135;p21"/>
          <p:cNvSpPr txBox="1">
            <a:spLocks noGrp="1"/>
          </p:cNvSpPr>
          <p:nvPr>
            <p:ph type="body" idx="1"/>
          </p:nvPr>
        </p:nvSpPr>
        <p:spPr>
          <a:xfrm>
            <a:off x="727650" y="1441200"/>
            <a:ext cx="7688700" cy="3354900"/>
          </a:xfrm>
          <a:prstGeom prst="rect">
            <a:avLst/>
          </a:prstGeom>
        </p:spPr>
        <p:txBody>
          <a:bodyPr spcFirstLastPara="1" wrap="square" lIns="91425" tIns="91425" rIns="91425" bIns="91425" anchor="t" anchorCtr="0">
            <a:normAutofit/>
          </a:bodyPr>
          <a:lstStyle/>
          <a:p>
            <a:pPr marL="0" lvl="0" indent="0" algn="l" rtl="0">
              <a:spcBef>
                <a:spcPts val="1500"/>
              </a:spcBef>
              <a:spcAft>
                <a:spcPts val="0"/>
              </a:spcAft>
              <a:buNone/>
            </a:pPr>
            <a:r>
              <a:rPr lang="en" sz="1852" b="1">
                <a:solidFill>
                  <a:srgbClr val="374151"/>
                </a:solidFill>
                <a:latin typeface="Times New Roman"/>
                <a:ea typeface="Times New Roman"/>
                <a:cs typeface="Times New Roman"/>
                <a:sym typeface="Times New Roman"/>
              </a:rPr>
              <a:t>Key Communication Channels:</a:t>
            </a:r>
            <a:endParaRPr sz="1852" b="1">
              <a:solidFill>
                <a:srgbClr val="374151"/>
              </a:solidFill>
              <a:latin typeface="Times New Roman"/>
              <a:ea typeface="Times New Roman"/>
              <a:cs typeface="Times New Roman"/>
              <a:sym typeface="Times New Roman"/>
            </a:endParaRPr>
          </a:p>
          <a:p>
            <a:pPr marL="457200" lvl="0" indent="-337579" algn="l" rtl="0">
              <a:spcBef>
                <a:spcPts val="1500"/>
              </a:spcBef>
              <a:spcAft>
                <a:spcPts val="0"/>
              </a:spcAft>
              <a:buClr>
                <a:srgbClr val="374151"/>
              </a:buClr>
              <a:buSzPts val="1716"/>
              <a:buFont typeface="Times New Roman"/>
              <a:buChar char="●"/>
            </a:pPr>
            <a:r>
              <a:rPr lang="en" sz="1716">
                <a:solidFill>
                  <a:srgbClr val="374151"/>
                </a:solidFill>
                <a:latin typeface="Times New Roman"/>
                <a:ea typeface="Times New Roman"/>
                <a:cs typeface="Times New Roman"/>
                <a:sym typeface="Times New Roman"/>
              </a:rPr>
              <a:t>S</a:t>
            </a:r>
            <a:r>
              <a:rPr lang="en" sz="1716" b="1">
                <a:solidFill>
                  <a:srgbClr val="374151"/>
                </a:solidFill>
                <a:latin typeface="Times New Roman"/>
                <a:ea typeface="Times New Roman"/>
                <a:cs typeface="Times New Roman"/>
                <a:sym typeface="Times New Roman"/>
              </a:rPr>
              <a:t>erial Interface Protocol (SIP):</a:t>
            </a:r>
            <a:r>
              <a:rPr lang="en" sz="1716">
                <a:solidFill>
                  <a:srgbClr val="374151"/>
                </a:solidFill>
                <a:latin typeface="Times New Roman"/>
                <a:ea typeface="Times New Roman"/>
                <a:cs typeface="Times New Roman"/>
                <a:sym typeface="Times New Roman"/>
              </a:rPr>
              <a:t> Implemented on serial interfaces for compatibility with traditional communication methods.</a:t>
            </a:r>
            <a:endParaRPr sz="1716">
              <a:solidFill>
                <a:srgbClr val="374151"/>
              </a:solidFill>
              <a:latin typeface="Times New Roman"/>
              <a:ea typeface="Times New Roman"/>
              <a:cs typeface="Times New Roman"/>
              <a:sym typeface="Times New Roman"/>
            </a:endParaRPr>
          </a:p>
          <a:p>
            <a:pPr marL="457200" lvl="0" indent="-337579" algn="l" rtl="0">
              <a:spcBef>
                <a:spcPts val="0"/>
              </a:spcBef>
              <a:spcAft>
                <a:spcPts val="0"/>
              </a:spcAft>
              <a:buClr>
                <a:srgbClr val="374151"/>
              </a:buClr>
              <a:buSzPts val="1716"/>
              <a:buFont typeface="Times New Roman"/>
              <a:buChar char="●"/>
            </a:pPr>
            <a:r>
              <a:rPr lang="en" sz="1716" b="1">
                <a:solidFill>
                  <a:srgbClr val="374151"/>
                </a:solidFill>
                <a:latin typeface="Times New Roman"/>
                <a:ea typeface="Times New Roman"/>
                <a:cs typeface="Times New Roman"/>
                <a:sym typeface="Times New Roman"/>
              </a:rPr>
              <a:t>Inter-Integrated Circuit (I2C): </a:t>
            </a:r>
            <a:r>
              <a:rPr lang="en" sz="1716">
                <a:solidFill>
                  <a:srgbClr val="374151"/>
                </a:solidFill>
                <a:latin typeface="Times New Roman"/>
                <a:ea typeface="Times New Roman"/>
                <a:cs typeface="Times New Roman"/>
                <a:sym typeface="Times New Roman"/>
              </a:rPr>
              <a:t>Facilitates I2C communication for interconnection and data exchange between boards over short distances.</a:t>
            </a:r>
            <a:endParaRPr sz="1716">
              <a:solidFill>
                <a:srgbClr val="374151"/>
              </a:solidFill>
              <a:latin typeface="Times New Roman"/>
              <a:ea typeface="Times New Roman"/>
              <a:cs typeface="Times New Roman"/>
              <a:sym typeface="Times New Roman"/>
            </a:endParaRPr>
          </a:p>
          <a:p>
            <a:pPr marL="457200" lvl="0" indent="-337579" algn="l" rtl="0">
              <a:spcBef>
                <a:spcPts val="0"/>
              </a:spcBef>
              <a:spcAft>
                <a:spcPts val="0"/>
              </a:spcAft>
              <a:buClr>
                <a:srgbClr val="374151"/>
              </a:buClr>
              <a:buSzPts val="1716"/>
              <a:buFont typeface="Times New Roman"/>
              <a:buChar char="●"/>
            </a:pPr>
            <a:r>
              <a:rPr lang="en" sz="1716" b="1">
                <a:solidFill>
                  <a:srgbClr val="374151"/>
                </a:solidFill>
                <a:latin typeface="Times New Roman"/>
                <a:ea typeface="Times New Roman"/>
                <a:cs typeface="Times New Roman"/>
                <a:sym typeface="Times New Roman"/>
              </a:rPr>
              <a:t>Ethernet (ETH):</a:t>
            </a:r>
            <a:r>
              <a:rPr lang="en" sz="1716">
                <a:solidFill>
                  <a:srgbClr val="374151"/>
                </a:solidFill>
                <a:latin typeface="Times New Roman"/>
                <a:ea typeface="Times New Roman"/>
                <a:cs typeface="Times New Roman"/>
                <a:sym typeface="Times New Roman"/>
              </a:rPr>
              <a:t> Accommodates Ethernet-based communication suitable for scenarios requiring high-speed data transfer.</a:t>
            </a:r>
            <a:endParaRPr sz="1716">
              <a:solidFill>
                <a:srgbClr val="374151"/>
              </a:solidFill>
              <a:latin typeface="Times New Roman"/>
              <a:ea typeface="Times New Roman"/>
              <a:cs typeface="Times New Roman"/>
              <a:sym typeface="Times New Roman"/>
            </a:endParaRPr>
          </a:p>
          <a:p>
            <a:pPr marL="0" lvl="0" indent="0" algn="l" rtl="0">
              <a:spcBef>
                <a:spcPts val="1500"/>
              </a:spcBef>
              <a:spcAft>
                <a:spcPts val="1200"/>
              </a:spcAft>
              <a:buNone/>
            </a:pPr>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1524</TotalTime>
  <Words>1907</Words>
  <Application>Microsoft Office PowerPoint</Application>
  <PresentationFormat>On-screen Show (16:9)</PresentationFormat>
  <Paragraphs>133</Paragraphs>
  <Slides>28</Slides>
  <Notes>23</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Roboto</vt:lpstr>
      <vt:lpstr>Arial</vt:lpstr>
      <vt:lpstr>Raleway</vt:lpstr>
      <vt:lpstr>Times New Roman</vt:lpstr>
      <vt:lpstr>Söhne</vt:lpstr>
      <vt:lpstr>Lato</vt:lpstr>
      <vt:lpstr>Streamline</vt:lpstr>
      <vt:lpstr>Sensor Data Aggregation and Visualization System</vt:lpstr>
      <vt:lpstr>Objectives : </vt:lpstr>
      <vt:lpstr>Scope :-</vt:lpstr>
      <vt:lpstr>Functional &amp; Non-Functional Requirements </vt:lpstr>
      <vt:lpstr>Functional Requirements</vt:lpstr>
      <vt:lpstr>System Components :-</vt:lpstr>
      <vt:lpstr>System Components :-</vt:lpstr>
      <vt:lpstr>Quality Concerns</vt:lpstr>
      <vt:lpstr>Communication Channels</vt:lpstr>
      <vt:lpstr>Circuit Connections:-</vt:lpstr>
      <vt:lpstr>Architecture :-</vt:lpstr>
      <vt:lpstr>BME680 :-</vt:lpstr>
      <vt:lpstr>Design Pattern </vt:lpstr>
      <vt:lpstr>Code Review :-</vt:lpstr>
      <vt:lpstr>Wlan Connection :</vt:lpstr>
      <vt:lpstr>Server initialization </vt:lpstr>
      <vt:lpstr>Handling Routes ("/" and "/sensor_data")</vt:lpstr>
      <vt:lpstr>ThingSpeak for IOT</vt:lpstr>
      <vt:lpstr>Non functional requirements</vt:lpstr>
      <vt:lpstr>PowerPoint Presentation</vt:lpstr>
      <vt:lpstr>PowerPoint Presentation</vt:lpstr>
      <vt:lpstr>Testing</vt:lpstr>
      <vt:lpstr>Client Server Page :-</vt:lpstr>
      <vt:lpstr>Results:</vt:lpstr>
      <vt:lpstr>Results:</vt:lpstr>
      <vt:lpstr>Results: </vt:lpstr>
      <vt:lpstr>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Sensor Data Aggregation and Visualization System</dc:title>
  <cp:lastModifiedBy>Hemanth Chowdary Tipirneni</cp:lastModifiedBy>
  <cp:revision>8</cp:revision>
  <dcterms:modified xsi:type="dcterms:W3CDTF">2024-02-09T01:03:18Z</dcterms:modified>
</cp:coreProperties>
</file>